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5" r:id="rId1"/>
  </p:sldMasterIdLst>
  <p:notesMasterIdLst>
    <p:notesMasterId r:id="rId67"/>
  </p:notesMasterIdLst>
  <p:sldIdLst>
    <p:sldId id="333" r:id="rId2"/>
    <p:sldId id="274" r:id="rId3"/>
    <p:sldId id="280" r:id="rId4"/>
    <p:sldId id="281" r:id="rId5"/>
    <p:sldId id="282" r:id="rId6"/>
    <p:sldId id="286" r:id="rId7"/>
    <p:sldId id="287" r:id="rId8"/>
    <p:sldId id="288" r:id="rId9"/>
    <p:sldId id="290" r:id="rId10"/>
    <p:sldId id="289" r:id="rId11"/>
    <p:sldId id="291" r:id="rId12"/>
    <p:sldId id="292" r:id="rId13"/>
    <p:sldId id="293" r:id="rId14"/>
    <p:sldId id="296" r:id="rId15"/>
    <p:sldId id="294" r:id="rId16"/>
    <p:sldId id="297" r:id="rId17"/>
    <p:sldId id="334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9" r:id="rId29"/>
    <p:sldId id="308" r:id="rId30"/>
    <p:sldId id="310" r:id="rId31"/>
    <p:sldId id="312" r:id="rId32"/>
    <p:sldId id="311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30" r:id="rId49"/>
    <p:sldId id="331" r:id="rId50"/>
    <p:sldId id="329" r:id="rId51"/>
    <p:sldId id="328" r:id="rId52"/>
    <p:sldId id="335" r:id="rId53"/>
    <p:sldId id="336" r:id="rId54"/>
    <p:sldId id="337" r:id="rId55"/>
    <p:sldId id="345" r:id="rId56"/>
    <p:sldId id="346" r:id="rId57"/>
    <p:sldId id="347" r:id="rId58"/>
    <p:sldId id="343" r:id="rId59"/>
    <p:sldId id="344" r:id="rId60"/>
    <p:sldId id="348" r:id="rId61"/>
    <p:sldId id="350" r:id="rId62"/>
    <p:sldId id="351" r:id="rId63"/>
    <p:sldId id="352" r:id="rId64"/>
    <p:sldId id="353" r:id="rId65"/>
    <p:sldId id="354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4959"/>
    <a:srgbClr val="C8A8B4"/>
    <a:srgbClr val="9B6378"/>
    <a:srgbClr val="F1433F"/>
    <a:srgbClr val="F46B68"/>
    <a:srgbClr val="F79997"/>
    <a:srgbClr val="FDE0DF"/>
    <a:srgbClr val="F9AFAD"/>
    <a:srgbClr val="657E89"/>
    <a:srgbClr val="556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17" autoAdjust="0"/>
    <p:restoredTop sz="94664" autoAdjust="0"/>
  </p:normalViewPr>
  <p:slideViewPr>
    <p:cSldViewPr>
      <p:cViewPr varScale="1">
        <p:scale>
          <a:sx n="109" d="100"/>
          <a:sy n="109" d="100"/>
        </p:scale>
        <p:origin x="1596" y="132"/>
      </p:cViewPr>
      <p:guideLst>
        <p:guide orient="horz" pos="2160"/>
        <p:guide pos="42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jpeg"/><Relationship Id="rId1" Type="http://schemas.openxmlformats.org/officeDocument/2006/relationships/image" Target="../media/image118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jpeg"/><Relationship Id="rId1" Type="http://schemas.openxmlformats.org/officeDocument/2006/relationships/image" Target="../media/image1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19.jpeg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EE5DD-14CE-475A-93C6-84F387FFC5E8}" type="datetimeFigureOut">
              <a:rPr lang="en-US" smtClean="0"/>
              <a:t>21-Nov-17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© Copyright Showeet.com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57A68-B95A-498B-8FA1-D6E958C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4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41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42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32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94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38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23528" y="3416424"/>
            <a:ext cx="4536504" cy="147002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734959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7486" y="5085184"/>
            <a:ext cx="4553634" cy="153657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04248" y="6309320"/>
            <a:ext cx="2133600" cy="365125"/>
          </a:xfrm>
        </p:spPr>
        <p:txBody>
          <a:bodyPr/>
          <a:lstStyle>
            <a:lvl1pPr algn="r">
              <a:defRPr sz="1100">
                <a:latin typeface="+mj-lt"/>
                <a:ea typeface="Helvetica" pitchFamily="2" charset="0"/>
                <a:cs typeface="Helvetica" pitchFamily="2" charset="0"/>
              </a:defRPr>
            </a:lvl1pPr>
          </a:lstStyle>
          <a:p>
            <a:fld id="{C9ED760B-108A-4BD8-A83D-76D7CB132303}" type="datetime1">
              <a:rPr lang="fr-FR" smtClean="0"/>
              <a:t>21/11/2017</a:t>
            </a:fld>
            <a:endParaRPr lang="fr-FR" dirty="0"/>
          </a:p>
        </p:txBody>
      </p:sp>
      <p:grpSp>
        <p:nvGrpSpPr>
          <p:cNvPr id="15" name="Groupe 14"/>
          <p:cNvGrpSpPr/>
          <p:nvPr userDrawn="1"/>
        </p:nvGrpSpPr>
        <p:grpSpPr>
          <a:xfrm>
            <a:off x="5868144" y="-1"/>
            <a:ext cx="3276952" cy="2178000"/>
            <a:chOff x="5868144" y="-1"/>
            <a:chExt cx="3276952" cy="2178000"/>
          </a:xfrm>
        </p:grpSpPr>
        <p:sp>
          <p:nvSpPr>
            <p:cNvPr id="13" name="Triangle rectangle 12"/>
            <p:cNvSpPr/>
            <p:nvPr userDrawn="1"/>
          </p:nvSpPr>
          <p:spPr>
            <a:xfrm rot="10800000">
              <a:off x="5868144" y="0"/>
              <a:ext cx="3275856" cy="1700808"/>
            </a:xfrm>
            <a:prstGeom prst="rtTriangle">
              <a:avLst/>
            </a:prstGeom>
            <a:gradFill flip="none" rotWithShape="1">
              <a:gsLst>
                <a:gs pos="100000">
                  <a:srgbClr val="734959"/>
                </a:gs>
                <a:gs pos="28000">
                  <a:srgbClr val="9B6378"/>
                </a:gs>
                <a:gs pos="57000">
                  <a:srgbClr val="734959"/>
                </a:gs>
                <a:gs pos="86000">
                  <a:srgbClr val="734959"/>
                </a:gs>
                <a:gs pos="0">
                  <a:srgbClr val="9B6378"/>
                </a:gs>
              </a:gsLst>
              <a:lin ang="1788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orme libre 13"/>
            <p:cNvSpPr/>
            <p:nvPr userDrawn="1"/>
          </p:nvSpPr>
          <p:spPr>
            <a:xfrm>
              <a:off x="5869240" y="-1"/>
              <a:ext cx="3275856" cy="2178000"/>
            </a:xfrm>
            <a:custGeom>
              <a:avLst/>
              <a:gdLst>
                <a:gd name="connsiteX0" fmla="*/ 1993900 w 3175000"/>
                <a:gd name="connsiteY0" fmla="*/ 2057400 h 2057400"/>
                <a:gd name="connsiteX1" fmla="*/ 0 w 3175000"/>
                <a:gd name="connsiteY1" fmla="*/ 0 h 2057400"/>
                <a:gd name="connsiteX2" fmla="*/ 3175000 w 3175000"/>
                <a:gd name="connsiteY2" fmla="*/ 1600200 h 2057400"/>
                <a:gd name="connsiteX3" fmla="*/ 1993900 w 3175000"/>
                <a:gd name="connsiteY3" fmla="*/ 2057400 h 2057400"/>
                <a:gd name="connsiteX0" fmla="*/ 1993900 w 3175000"/>
                <a:gd name="connsiteY0" fmla="*/ 2057400 h 2057400"/>
                <a:gd name="connsiteX1" fmla="*/ 0 w 3175000"/>
                <a:gd name="connsiteY1" fmla="*/ 0 h 2057400"/>
                <a:gd name="connsiteX2" fmla="*/ 3175000 w 3175000"/>
                <a:gd name="connsiteY2" fmla="*/ 1600200 h 2057400"/>
                <a:gd name="connsiteX3" fmla="*/ 1993900 w 3175000"/>
                <a:gd name="connsiteY3" fmla="*/ 2057400 h 2057400"/>
                <a:gd name="connsiteX0" fmla="*/ 1993900 w 3175000"/>
                <a:gd name="connsiteY0" fmla="*/ 2057400 h 2059259"/>
                <a:gd name="connsiteX1" fmla="*/ 0 w 3175000"/>
                <a:gd name="connsiteY1" fmla="*/ 0 h 2059259"/>
                <a:gd name="connsiteX2" fmla="*/ 3175000 w 3175000"/>
                <a:gd name="connsiteY2" fmla="*/ 1600200 h 2059259"/>
                <a:gd name="connsiteX3" fmla="*/ 1993900 w 3175000"/>
                <a:gd name="connsiteY3" fmla="*/ 2057400 h 2059259"/>
                <a:gd name="connsiteX0" fmla="*/ 1993900 w 3175000"/>
                <a:gd name="connsiteY0" fmla="*/ 2057400 h 2059259"/>
                <a:gd name="connsiteX1" fmla="*/ 0 w 3175000"/>
                <a:gd name="connsiteY1" fmla="*/ 0 h 2059259"/>
                <a:gd name="connsiteX2" fmla="*/ 3175000 w 3175000"/>
                <a:gd name="connsiteY2" fmla="*/ 1600200 h 2059259"/>
                <a:gd name="connsiteX3" fmla="*/ 1993900 w 3175000"/>
                <a:gd name="connsiteY3" fmla="*/ 2057400 h 2059259"/>
                <a:gd name="connsiteX0" fmla="*/ 1993900 w 3175000"/>
                <a:gd name="connsiteY0" fmla="*/ 2057400 h 2059259"/>
                <a:gd name="connsiteX1" fmla="*/ 0 w 3175000"/>
                <a:gd name="connsiteY1" fmla="*/ 0 h 2059259"/>
                <a:gd name="connsiteX2" fmla="*/ 3175000 w 3175000"/>
                <a:gd name="connsiteY2" fmla="*/ 1600200 h 2059259"/>
                <a:gd name="connsiteX3" fmla="*/ 1993900 w 3175000"/>
                <a:gd name="connsiteY3" fmla="*/ 2057400 h 2059259"/>
                <a:gd name="connsiteX0" fmla="*/ 1993900 w 3175000"/>
                <a:gd name="connsiteY0" fmla="*/ 2057400 h 2059259"/>
                <a:gd name="connsiteX1" fmla="*/ 0 w 3175000"/>
                <a:gd name="connsiteY1" fmla="*/ 0 h 2059259"/>
                <a:gd name="connsiteX2" fmla="*/ 3175000 w 3175000"/>
                <a:gd name="connsiteY2" fmla="*/ 1600200 h 2059259"/>
                <a:gd name="connsiteX3" fmla="*/ 1993900 w 3175000"/>
                <a:gd name="connsiteY3" fmla="*/ 2057400 h 205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5000" h="2059259">
                  <a:moveTo>
                    <a:pt x="1993900" y="2057400"/>
                  </a:moveTo>
                  <a:cubicBezTo>
                    <a:pt x="1195917" y="809625"/>
                    <a:pt x="431270" y="328612"/>
                    <a:pt x="0" y="0"/>
                  </a:cubicBezTo>
                  <a:lnTo>
                    <a:pt x="3175000" y="1600200"/>
                  </a:lnTo>
                  <a:cubicBezTo>
                    <a:pt x="2362200" y="1385888"/>
                    <a:pt x="1992312" y="2100263"/>
                    <a:pt x="1993900" y="2057400"/>
                  </a:cubicBezTo>
                  <a:close/>
                </a:path>
              </a:pathLst>
            </a:custGeom>
            <a:gradFill flip="none" rotWithShape="1">
              <a:gsLst>
                <a:gs pos="90000">
                  <a:srgbClr val="9B6378"/>
                </a:gs>
                <a:gs pos="60000">
                  <a:srgbClr val="C8A8B4"/>
                </a:gs>
                <a:gs pos="0">
                  <a:srgbClr val="734959"/>
                </a:gs>
                <a:gs pos="16260">
                  <a:srgbClr val="734959"/>
                </a:gs>
                <a:gs pos="51000">
                  <a:srgbClr val="9B6378"/>
                </a:gs>
                <a:gs pos="100000">
                  <a:srgbClr val="734959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304800" dist="165100" algn="tl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7903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23528" y="3416424"/>
            <a:ext cx="4536504" cy="147002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734959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7486" y="5085184"/>
            <a:ext cx="4553634" cy="153657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04248" y="6309320"/>
            <a:ext cx="2133600" cy="365125"/>
          </a:xfrm>
        </p:spPr>
        <p:txBody>
          <a:bodyPr/>
          <a:lstStyle>
            <a:lvl1pPr algn="r">
              <a:defRPr sz="1100">
                <a:latin typeface="+mj-lt"/>
                <a:ea typeface="Helvetica" pitchFamily="2" charset="0"/>
                <a:cs typeface="Helvetica" pitchFamily="2" charset="0"/>
              </a:defRPr>
            </a:lvl1pPr>
          </a:lstStyle>
          <a:p>
            <a:fld id="{7960B31B-93F8-47AC-A22B-6C058186358D}" type="datetime1">
              <a:rPr lang="fr-FR" smtClean="0"/>
              <a:t>21/11/2017</a:t>
            </a:fld>
            <a:endParaRPr lang="fr-FR" dirty="0"/>
          </a:p>
        </p:txBody>
      </p:sp>
      <p:grpSp>
        <p:nvGrpSpPr>
          <p:cNvPr id="15" name="Groupe 14"/>
          <p:cNvGrpSpPr/>
          <p:nvPr userDrawn="1"/>
        </p:nvGrpSpPr>
        <p:grpSpPr>
          <a:xfrm>
            <a:off x="5868144" y="-1"/>
            <a:ext cx="3276952" cy="2178000"/>
            <a:chOff x="5868144" y="-1"/>
            <a:chExt cx="3276952" cy="2178000"/>
          </a:xfrm>
        </p:grpSpPr>
        <p:sp>
          <p:nvSpPr>
            <p:cNvPr id="13" name="Triangle rectangle 12"/>
            <p:cNvSpPr/>
            <p:nvPr userDrawn="1"/>
          </p:nvSpPr>
          <p:spPr>
            <a:xfrm rot="10800000">
              <a:off x="5868144" y="0"/>
              <a:ext cx="3275856" cy="1700808"/>
            </a:xfrm>
            <a:prstGeom prst="rtTriangle">
              <a:avLst/>
            </a:prstGeom>
            <a:gradFill flip="none" rotWithShape="1">
              <a:gsLst>
                <a:gs pos="100000">
                  <a:srgbClr val="734959"/>
                </a:gs>
                <a:gs pos="28000">
                  <a:srgbClr val="9B6378"/>
                </a:gs>
                <a:gs pos="57000">
                  <a:srgbClr val="734959"/>
                </a:gs>
                <a:gs pos="86000">
                  <a:srgbClr val="734959"/>
                </a:gs>
                <a:gs pos="0">
                  <a:srgbClr val="9B6378"/>
                </a:gs>
              </a:gsLst>
              <a:lin ang="1788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orme libre 13"/>
            <p:cNvSpPr/>
            <p:nvPr userDrawn="1"/>
          </p:nvSpPr>
          <p:spPr>
            <a:xfrm>
              <a:off x="5869240" y="-1"/>
              <a:ext cx="3275856" cy="2178000"/>
            </a:xfrm>
            <a:custGeom>
              <a:avLst/>
              <a:gdLst>
                <a:gd name="connsiteX0" fmla="*/ 1993900 w 3175000"/>
                <a:gd name="connsiteY0" fmla="*/ 2057400 h 2057400"/>
                <a:gd name="connsiteX1" fmla="*/ 0 w 3175000"/>
                <a:gd name="connsiteY1" fmla="*/ 0 h 2057400"/>
                <a:gd name="connsiteX2" fmla="*/ 3175000 w 3175000"/>
                <a:gd name="connsiteY2" fmla="*/ 1600200 h 2057400"/>
                <a:gd name="connsiteX3" fmla="*/ 1993900 w 3175000"/>
                <a:gd name="connsiteY3" fmla="*/ 2057400 h 2057400"/>
                <a:gd name="connsiteX0" fmla="*/ 1993900 w 3175000"/>
                <a:gd name="connsiteY0" fmla="*/ 2057400 h 2057400"/>
                <a:gd name="connsiteX1" fmla="*/ 0 w 3175000"/>
                <a:gd name="connsiteY1" fmla="*/ 0 h 2057400"/>
                <a:gd name="connsiteX2" fmla="*/ 3175000 w 3175000"/>
                <a:gd name="connsiteY2" fmla="*/ 1600200 h 2057400"/>
                <a:gd name="connsiteX3" fmla="*/ 1993900 w 3175000"/>
                <a:gd name="connsiteY3" fmla="*/ 2057400 h 2057400"/>
                <a:gd name="connsiteX0" fmla="*/ 1993900 w 3175000"/>
                <a:gd name="connsiteY0" fmla="*/ 2057400 h 2059259"/>
                <a:gd name="connsiteX1" fmla="*/ 0 w 3175000"/>
                <a:gd name="connsiteY1" fmla="*/ 0 h 2059259"/>
                <a:gd name="connsiteX2" fmla="*/ 3175000 w 3175000"/>
                <a:gd name="connsiteY2" fmla="*/ 1600200 h 2059259"/>
                <a:gd name="connsiteX3" fmla="*/ 1993900 w 3175000"/>
                <a:gd name="connsiteY3" fmla="*/ 2057400 h 2059259"/>
                <a:gd name="connsiteX0" fmla="*/ 1993900 w 3175000"/>
                <a:gd name="connsiteY0" fmla="*/ 2057400 h 2059259"/>
                <a:gd name="connsiteX1" fmla="*/ 0 w 3175000"/>
                <a:gd name="connsiteY1" fmla="*/ 0 h 2059259"/>
                <a:gd name="connsiteX2" fmla="*/ 3175000 w 3175000"/>
                <a:gd name="connsiteY2" fmla="*/ 1600200 h 2059259"/>
                <a:gd name="connsiteX3" fmla="*/ 1993900 w 3175000"/>
                <a:gd name="connsiteY3" fmla="*/ 2057400 h 2059259"/>
                <a:gd name="connsiteX0" fmla="*/ 1993900 w 3175000"/>
                <a:gd name="connsiteY0" fmla="*/ 2057400 h 2059259"/>
                <a:gd name="connsiteX1" fmla="*/ 0 w 3175000"/>
                <a:gd name="connsiteY1" fmla="*/ 0 h 2059259"/>
                <a:gd name="connsiteX2" fmla="*/ 3175000 w 3175000"/>
                <a:gd name="connsiteY2" fmla="*/ 1600200 h 2059259"/>
                <a:gd name="connsiteX3" fmla="*/ 1993900 w 3175000"/>
                <a:gd name="connsiteY3" fmla="*/ 2057400 h 2059259"/>
                <a:gd name="connsiteX0" fmla="*/ 1993900 w 3175000"/>
                <a:gd name="connsiteY0" fmla="*/ 2057400 h 2059259"/>
                <a:gd name="connsiteX1" fmla="*/ 0 w 3175000"/>
                <a:gd name="connsiteY1" fmla="*/ 0 h 2059259"/>
                <a:gd name="connsiteX2" fmla="*/ 3175000 w 3175000"/>
                <a:gd name="connsiteY2" fmla="*/ 1600200 h 2059259"/>
                <a:gd name="connsiteX3" fmla="*/ 1993900 w 3175000"/>
                <a:gd name="connsiteY3" fmla="*/ 2057400 h 205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5000" h="2059259">
                  <a:moveTo>
                    <a:pt x="1993900" y="2057400"/>
                  </a:moveTo>
                  <a:cubicBezTo>
                    <a:pt x="1195917" y="809625"/>
                    <a:pt x="431270" y="328612"/>
                    <a:pt x="0" y="0"/>
                  </a:cubicBezTo>
                  <a:lnTo>
                    <a:pt x="3175000" y="1600200"/>
                  </a:lnTo>
                  <a:cubicBezTo>
                    <a:pt x="2362200" y="1385888"/>
                    <a:pt x="1992312" y="2100263"/>
                    <a:pt x="1993900" y="2057400"/>
                  </a:cubicBezTo>
                  <a:close/>
                </a:path>
              </a:pathLst>
            </a:custGeom>
            <a:gradFill flip="none" rotWithShape="1">
              <a:gsLst>
                <a:gs pos="90000">
                  <a:srgbClr val="9B6378"/>
                </a:gs>
                <a:gs pos="60000">
                  <a:srgbClr val="C8A8B4"/>
                </a:gs>
                <a:gs pos="0">
                  <a:srgbClr val="734959"/>
                </a:gs>
                <a:gs pos="16260">
                  <a:srgbClr val="734959"/>
                </a:gs>
                <a:gs pos="51000">
                  <a:srgbClr val="9B6378"/>
                </a:gs>
                <a:gs pos="100000">
                  <a:srgbClr val="734959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304800" dist="165100" algn="tl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008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275040" cy="1143000"/>
          </a:xfrm>
        </p:spPr>
        <p:txBody>
          <a:bodyPr>
            <a:noAutofit/>
          </a:bodyPr>
          <a:lstStyle>
            <a:lvl1pPr algn="l">
              <a:defRPr sz="3600" b="1" cap="small" baseline="0">
                <a:solidFill>
                  <a:srgbClr val="734959"/>
                </a:solidFill>
                <a:latin typeface="+mj-lt"/>
                <a:ea typeface="Helvetica" pitchFamily="2" charset="0"/>
                <a:cs typeface="Helvetica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734959"/>
                </a:solidFill>
                <a:latin typeface="+mj-lt"/>
                <a:ea typeface="Helvetica" pitchFamily="2" charset="0"/>
                <a:cs typeface="Helvetica" pitchFamily="2" charset="0"/>
              </a:defRPr>
            </a:lvl1pPr>
            <a:lvl2pPr>
              <a:defRPr sz="2400">
                <a:solidFill>
                  <a:srgbClr val="734959"/>
                </a:solidFill>
                <a:latin typeface="+mj-lt"/>
                <a:ea typeface="Helvetica" pitchFamily="2" charset="0"/>
                <a:cs typeface="Helvetica" pitchFamily="2" charset="0"/>
              </a:defRPr>
            </a:lvl2pPr>
            <a:lvl3pPr>
              <a:defRPr sz="2000">
                <a:solidFill>
                  <a:srgbClr val="734959"/>
                </a:solidFill>
                <a:latin typeface="+mj-lt"/>
                <a:ea typeface="Helvetica" pitchFamily="2" charset="0"/>
                <a:cs typeface="Helvetica" pitchFamily="2" charset="0"/>
              </a:defRPr>
            </a:lvl3pPr>
            <a:lvl4pPr>
              <a:defRPr sz="1800">
                <a:solidFill>
                  <a:srgbClr val="734959"/>
                </a:solidFill>
                <a:latin typeface="+mj-lt"/>
                <a:ea typeface="Helvetica" pitchFamily="2" charset="0"/>
                <a:cs typeface="Helvetica" pitchFamily="2" charset="0"/>
              </a:defRPr>
            </a:lvl4pPr>
            <a:lvl5pPr>
              <a:defRPr sz="1800">
                <a:solidFill>
                  <a:srgbClr val="734959"/>
                </a:solidFill>
                <a:latin typeface="+mj-lt"/>
                <a:ea typeface="Helvetica" pitchFamily="2" charset="0"/>
                <a:cs typeface="Helvetica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j-lt"/>
                <a:ea typeface="Helvetica" pitchFamily="2" charset="0"/>
                <a:cs typeface="Helvetica" pitchFamily="2" charset="0"/>
              </a:defRPr>
            </a:lvl1pPr>
          </a:lstStyle>
          <a:p>
            <a:fld id="{BA92BCB4-32EE-48D3-BA85-9301007169A3}" type="datetime1">
              <a:rPr lang="fr-FR" smtClean="0"/>
              <a:t>21/11/2017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j-lt"/>
                <a:ea typeface="Helvetica" pitchFamily="2" charset="0"/>
                <a:cs typeface="Helvetica" pitchFamily="2" charset="0"/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j-lt"/>
                <a:ea typeface="Helvetica" pitchFamily="2" charset="0"/>
                <a:cs typeface="Helvetica" pitchFamily="2" charset="0"/>
              </a:defRPr>
            </a:lvl1pPr>
          </a:lstStyle>
          <a:p>
            <a:fld id="{32C675C4-93C7-41F2-9B34-E2481389FDD4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6" name="Groupe 15"/>
          <p:cNvGrpSpPr/>
          <p:nvPr userDrawn="1"/>
        </p:nvGrpSpPr>
        <p:grpSpPr>
          <a:xfrm>
            <a:off x="5868144" y="-1"/>
            <a:ext cx="3276952" cy="2178000"/>
            <a:chOff x="5868144" y="-1"/>
            <a:chExt cx="3276952" cy="2178000"/>
          </a:xfrm>
        </p:grpSpPr>
        <p:sp>
          <p:nvSpPr>
            <p:cNvPr id="17" name="Triangle rectangle 16"/>
            <p:cNvSpPr/>
            <p:nvPr userDrawn="1"/>
          </p:nvSpPr>
          <p:spPr>
            <a:xfrm rot="10800000">
              <a:off x="5868144" y="0"/>
              <a:ext cx="3275856" cy="1700808"/>
            </a:xfrm>
            <a:prstGeom prst="rtTriangle">
              <a:avLst/>
            </a:prstGeom>
            <a:gradFill flip="none" rotWithShape="1">
              <a:gsLst>
                <a:gs pos="100000">
                  <a:srgbClr val="734959"/>
                </a:gs>
                <a:gs pos="28000">
                  <a:srgbClr val="9B6378"/>
                </a:gs>
                <a:gs pos="57000">
                  <a:srgbClr val="734959"/>
                </a:gs>
                <a:gs pos="86000">
                  <a:srgbClr val="734959"/>
                </a:gs>
                <a:gs pos="0">
                  <a:srgbClr val="9B6378"/>
                </a:gs>
              </a:gsLst>
              <a:lin ang="1788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Forme libre 17"/>
            <p:cNvSpPr/>
            <p:nvPr userDrawn="1"/>
          </p:nvSpPr>
          <p:spPr>
            <a:xfrm>
              <a:off x="5869240" y="-1"/>
              <a:ext cx="3275856" cy="2178000"/>
            </a:xfrm>
            <a:custGeom>
              <a:avLst/>
              <a:gdLst>
                <a:gd name="connsiteX0" fmla="*/ 1993900 w 3175000"/>
                <a:gd name="connsiteY0" fmla="*/ 2057400 h 2057400"/>
                <a:gd name="connsiteX1" fmla="*/ 0 w 3175000"/>
                <a:gd name="connsiteY1" fmla="*/ 0 h 2057400"/>
                <a:gd name="connsiteX2" fmla="*/ 3175000 w 3175000"/>
                <a:gd name="connsiteY2" fmla="*/ 1600200 h 2057400"/>
                <a:gd name="connsiteX3" fmla="*/ 1993900 w 3175000"/>
                <a:gd name="connsiteY3" fmla="*/ 2057400 h 2057400"/>
                <a:gd name="connsiteX0" fmla="*/ 1993900 w 3175000"/>
                <a:gd name="connsiteY0" fmla="*/ 2057400 h 2057400"/>
                <a:gd name="connsiteX1" fmla="*/ 0 w 3175000"/>
                <a:gd name="connsiteY1" fmla="*/ 0 h 2057400"/>
                <a:gd name="connsiteX2" fmla="*/ 3175000 w 3175000"/>
                <a:gd name="connsiteY2" fmla="*/ 1600200 h 2057400"/>
                <a:gd name="connsiteX3" fmla="*/ 1993900 w 3175000"/>
                <a:gd name="connsiteY3" fmla="*/ 2057400 h 2057400"/>
                <a:gd name="connsiteX0" fmla="*/ 1993900 w 3175000"/>
                <a:gd name="connsiteY0" fmla="*/ 2057400 h 2059259"/>
                <a:gd name="connsiteX1" fmla="*/ 0 w 3175000"/>
                <a:gd name="connsiteY1" fmla="*/ 0 h 2059259"/>
                <a:gd name="connsiteX2" fmla="*/ 3175000 w 3175000"/>
                <a:gd name="connsiteY2" fmla="*/ 1600200 h 2059259"/>
                <a:gd name="connsiteX3" fmla="*/ 1993900 w 3175000"/>
                <a:gd name="connsiteY3" fmla="*/ 2057400 h 2059259"/>
                <a:gd name="connsiteX0" fmla="*/ 1993900 w 3175000"/>
                <a:gd name="connsiteY0" fmla="*/ 2057400 h 2059259"/>
                <a:gd name="connsiteX1" fmla="*/ 0 w 3175000"/>
                <a:gd name="connsiteY1" fmla="*/ 0 h 2059259"/>
                <a:gd name="connsiteX2" fmla="*/ 3175000 w 3175000"/>
                <a:gd name="connsiteY2" fmla="*/ 1600200 h 2059259"/>
                <a:gd name="connsiteX3" fmla="*/ 1993900 w 3175000"/>
                <a:gd name="connsiteY3" fmla="*/ 2057400 h 2059259"/>
                <a:gd name="connsiteX0" fmla="*/ 1993900 w 3175000"/>
                <a:gd name="connsiteY0" fmla="*/ 2057400 h 2059259"/>
                <a:gd name="connsiteX1" fmla="*/ 0 w 3175000"/>
                <a:gd name="connsiteY1" fmla="*/ 0 h 2059259"/>
                <a:gd name="connsiteX2" fmla="*/ 3175000 w 3175000"/>
                <a:gd name="connsiteY2" fmla="*/ 1600200 h 2059259"/>
                <a:gd name="connsiteX3" fmla="*/ 1993900 w 3175000"/>
                <a:gd name="connsiteY3" fmla="*/ 2057400 h 2059259"/>
                <a:gd name="connsiteX0" fmla="*/ 1993900 w 3175000"/>
                <a:gd name="connsiteY0" fmla="*/ 2057400 h 2059259"/>
                <a:gd name="connsiteX1" fmla="*/ 0 w 3175000"/>
                <a:gd name="connsiteY1" fmla="*/ 0 h 2059259"/>
                <a:gd name="connsiteX2" fmla="*/ 3175000 w 3175000"/>
                <a:gd name="connsiteY2" fmla="*/ 1600200 h 2059259"/>
                <a:gd name="connsiteX3" fmla="*/ 1993900 w 3175000"/>
                <a:gd name="connsiteY3" fmla="*/ 2057400 h 205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5000" h="2059259">
                  <a:moveTo>
                    <a:pt x="1993900" y="2057400"/>
                  </a:moveTo>
                  <a:cubicBezTo>
                    <a:pt x="1195917" y="809625"/>
                    <a:pt x="431270" y="328612"/>
                    <a:pt x="0" y="0"/>
                  </a:cubicBezTo>
                  <a:lnTo>
                    <a:pt x="3175000" y="1600200"/>
                  </a:lnTo>
                  <a:cubicBezTo>
                    <a:pt x="2362200" y="1385888"/>
                    <a:pt x="1992312" y="2100263"/>
                    <a:pt x="1993900" y="2057400"/>
                  </a:cubicBezTo>
                  <a:close/>
                </a:path>
              </a:pathLst>
            </a:custGeom>
            <a:gradFill flip="none" rotWithShape="1">
              <a:gsLst>
                <a:gs pos="90000">
                  <a:srgbClr val="9B6378"/>
                </a:gs>
                <a:gs pos="60000">
                  <a:srgbClr val="C8A8B4"/>
                </a:gs>
                <a:gs pos="0">
                  <a:srgbClr val="734959"/>
                </a:gs>
                <a:gs pos="16260">
                  <a:srgbClr val="734959"/>
                </a:gs>
                <a:gs pos="51000">
                  <a:srgbClr val="9B6378"/>
                </a:gs>
                <a:gs pos="100000">
                  <a:srgbClr val="734959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304800" dist="165100" algn="tl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011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gradFill>
          <a:gsLst>
            <a:gs pos="0">
              <a:srgbClr val="9B6378"/>
            </a:gs>
            <a:gs pos="50000">
              <a:srgbClr val="734959"/>
            </a:gs>
            <a:gs pos="100000">
              <a:srgbClr val="9B637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275388" cy="1143000"/>
          </a:xfrm>
        </p:spPr>
        <p:txBody>
          <a:bodyPr>
            <a:noAutofit/>
          </a:bodyPr>
          <a:lstStyle>
            <a:lvl1pPr algn="l">
              <a:defRPr sz="3600" b="1" cap="small" baseline="0">
                <a:solidFill>
                  <a:schemeClr val="bg1"/>
                </a:solidFill>
                <a:latin typeface="+mj-lt"/>
                <a:ea typeface="Helvetica" pitchFamily="2" charset="0"/>
                <a:cs typeface="Helvetica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+mj-lt"/>
                <a:ea typeface="Helvetica" pitchFamily="2" charset="0"/>
                <a:cs typeface="Helvetica" pitchFamily="2" charset="0"/>
              </a:defRPr>
            </a:lvl1pPr>
            <a:lvl2pPr>
              <a:defRPr sz="2400">
                <a:solidFill>
                  <a:schemeClr val="bg1"/>
                </a:solidFill>
                <a:latin typeface="+mj-lt"/>
                <a:ea typeface="Helvetica" pitchFamily="2" charset="0"/>
                <a:cs typeface="Helvetica" pitchFamily="2" charset="0"/>
              </a:defRPr>
            </a:lvl2pPr>
            <a:lvl3pPr>
              <a:defRPr sz="2000">
                <a:solidFill>
                  <a:schemeClr val="bg1"/>
                </a:solidFill>
                <a:latin typeface="+mj-lt"/>
                <a:ea typeface="Helvetica" pitchFamily="2" charset="0"/>
                <a:cs typeface="Helvetica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+mj-lt"/>
                <a:ea typeface="Helvetica" pitchFamily="2" charset="0"/>
                <a:cs typeface="Helvetica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+mj-lt"/>
                <a:ea typeface="Helvetica" pitchFamily="2" charset="0"/>
                <a:cs typeface="Helvetica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  <a:ea typeface="Helvetica" pitchFamily="2" charset="0"/>
                <a:cs typeface="Helvetica" pitchFamily="2" charset="0"/>
              </a:defRPr>
            </a:lvl1pPr>
          </a:lstStyle>
          <a:p>
            <a:fld id="{8297AE96-E6DE-46A0-AA37-98D0B0D841D1}" type="datetime1">
              <a:rPr lang="fr-FR" smtClean="0"/>
              <a:t>21/11/2017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  <a:ea typeface="Helvetica" pitchFamily="2" charset="0"/>
                <a:cs typeface="Helvetica" pitchFamily="2" charset="0"/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  <a:ea typeface="Helvetica" pitchFamily="2" charset="0"/>
                <a:cs typeface="Helvetica" pitchFamily="2" charset="0"/>
              </a:defRPr>
            </a:lvl1pPr>
          </a:lstStyle>
          <a:p>
            <a:fld id="{32C675C4-93C7-41F2-9B34-E2481389F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rme libre 15"/>
          <p:cNvSpPr/>
          <p:nvPr userDrawn="1"/>
        </p:nvSpPr>
        <p:spPr>
          <a:xfrm>
            <a:off x="5869240" y="-1"/>
            <a:ext cx="3275856" cy="2178000"/>
          </a:xfrm>
          <a:custGeom>
            <a:avLst/>
            <a:gdLst>
              <a:gd name="connsiteX0" fmla="*/ 1993900 w 3175000"/>
              <a:gd name="connsiteY0" fmla="*/ 2057400 h 2057400"/>
              <a:gd name="connsiteX1" fmla="*/ 0 w 3175000"/>
              <a:gd name="connsiteY1" fmla="*/ 0 h 2057400"/>
              <a:gd name="connsiteX2" fmla="*/ 3175000 w 3175000"/>
              <a:gd name="connsiteY2" fmla="*/ 1600200 h 2057400"/>
              <a:gd name="connsiteX3" fmla="*/ 1993900 w 3175000"/>
              <a:gd name="connsiteY3" fmla="*/ 2057400 h 2057400"/>
              <a:gd name="connsiteX0" fmla="*/ 1993900 w 3175000"/>
              <a:gd name="connsiteY0" fmla="*/ 2057400 h 2057400"/>
              <a:gd name="connsiteX1" fmla="*/ 0 w 3175000"/>
              <a:gd name="connsiteY1" fmla="*/ 0 h 2057400"/>
              <a:gd name="connsiteX2" fmla="*/ 3175000 w 3175000"/>
              <a:gd name="connsiteY2" fmla="*/ 1600200 h 2057400"/>
              <a:gd name="connsiteX3" fmla="*/ 1993900 w 3175000"/>
              <a:gd name="connsiteY3" fmla="*/ 2057400 h 2057400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000" h="2059259">
                <a:moveTo>
                  <a:pt x="1993900" y="2057400"/>
                </a:moveTo>
                <a:cubicBezTo>
                  <a:pt x="1195917" y="809625"/>
                  <a:pt x="431270" y="328612"/>
                  <a:pt x="0" y="0"/>
                </a:cubicBezTo>
                <a:lnTo>
                  <a:pt x="3175000" y="1600200"/>
                </a:lnTo>
                <a:cubicBezTo>
                  <a:pt x="2362200" y="1385888"/>
                  <a:pt x="1992312" y="2100263"/>
                  <a:pt x="1993900" y="2057400"/>
                </a:cubicBezTo>
                <a:close/>
              </a:path>
            </a:pathLst>
          </a:custGeom>
          <a:gradFill flip="none" rotWithShape="1">
            <a:gsLst>
              <a:gs pos="90000">
                <a:srgbClr val="9B6378"/>
              </a:gs>
              <a:gs pos="60000">
                <a:srgbClr val="C8A8B4"/>
              </a:gs>
              <a:gs pos="0">
                <a:srgbClr val="734959"/>
              </a:gs>
              <a:gs pos="16260">
                <a:srgbClr val="734959"/>
              </a:gs>
              <a:gs pos="51000">
                <a:srgbClr val="9B6378"/>
              </a:gs>
              <a:gs pos="100000">
                <a:srgbClr val="734959"/>
              </a:gs>
            </a:gsLst>
            <a:lin ang="8100000" scaled="1"/>
            <a:tileRect/>
          </a:gradFill>
          <a:ln>
            <a:noFill/>
          </a:ln>
          <a:effectLst>
            <a:outerShdw blurRad="304800" dist="1651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rectangle 6"/>
          <p:cNvSpPr/>
          <p:nvPr userDrawn="1"/>
        </p:nvSpPr>
        <p:spPr>
          <a:xfrm rot="10800000">
            <a:off x="5868144" y="0"/>
            <a:ext cx="3275856" cy="170080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2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02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http://www.showeet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5F760-F492-42ED-B98B-6C7CDF859C11}" type="datetime1">
              <a:rPr lang="fr-FR" smtClean="0"/>
              <a:t>21/11/2017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675C4-93C7-41F2-9B34-E2481389FDD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396804" y="5799922"/>
            <a:ext cx="183915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386631" y="0"/>
            <a:ext cx="138164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Free template released</a:t>
            </a:r>
            <a:r>
              <a:rPr lang="en-US" sz="1100" baseline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en-US" sz="1100" baseline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7"/>
              </a:rPr>
              <a:t>Showeet.com</a:t>
            </a:r>
            <a:endParaRPr lang="en-US" sz="1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99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58" r:id="rId2"/>
    <p:sldLayoutId id="2147483747" r:id="rId3"/>
    <p:sldLayoutId id="2147483757" r:id="rId4"/>
    <p:sldLayoutId id="2147483752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28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8.png"/><Relationship Id="rId4" Type="http://schemas.openxmlformats.org/officeDocument/2006/relationships/image" Target="../media/image4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5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60.wmf"/><Relationship Id="rId4" Type="http://schemas.openxmlformats.org/officeDocument/2006/relationships/image" Target="../media/image61.png"/><Relationship Id="rId9" Type="http://schemas.openxmlformats.org/officeDocument/2006/relationships/oleObject" Target="../embeddings/oleObject4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66.png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64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5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71.wmf"/><Relationship Id="rId4" Type="http://schemas.openxmlformats.org/officeDocument/2006/relationships/oleObject" Target="../embeddings/oleObject5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75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7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8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83.png"/><Relationship Id="rId4" Type="http://schemas.openxmlformats.org/officeDocument/2006/relationships/image" Target="../media/image8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7" Type="http://schemas.openxmlformats.org/officeDocument/2006/relationships/image" Target="../media/image8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8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87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90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91.w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9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96.png"/><Relationship Id="rId4" Type="http://schemas.openxmlformats.org/officeDocument/2006/relationships/image" Target="../media/image95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97.wmf"/><Relationship Id="rId4" Type="http://schemas.openxmlformats.org/officeDocument/2006/relationships/oleObject" Target="../embeddings/oleObject7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99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02.emf"/><Relationship Id="rId4" Type="http://schemas.openxmlformats.org/officeDocument/2006/relationships/image" Target="../media/image101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oleObject" Target="../embeddings/oleObject75.bin"/><Relationship Id="rId7" Type="http://schemas.openxmlformats.org/officeDocument/2006/relationships/image" Target="../media/image10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103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107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11.png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7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112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114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116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7" Type="http://schemas.openxmlformats.org/officeDocument/2006/relationships/image" Target="../media/image119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118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7" Type="http://schemas.openxmlformats.org/officeDocument/2006/relationships/image" Target="../media/image122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121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25.png"/><Relationship Id="rId4" Type="http://schemas.openxmlformats.org/officeDocument/2006/relationships/image" Target="../media/image124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7" Type="http://schemas.openxmlformats.org/officeDocument/2006/relationships/image" Target="../media/image12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92.bin"/><Relationship Id="rId5" Type="http://schemas.openxmlformats.org/officeDocument/2006/relationships/image" Target="../media/image119.jpeg"/><Relationship Id="rId4" Type="http://schemas.openxmlformats.org/officeDocument/2006/relationships/image" Target="../media/image126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128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31.wmf"/><Relationship Id="rId5" Type="http://schemas.openxmlformats.org/officeDocument/2006/relationships/oleObject" Target="../embeddings/oleObject96.bin"/><Relationship Id="rId4" Type="http://schemas.openxmlformats.org/officeDocument/2006/relationships/image" Target="../media/image130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3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98.bin"/><Relationship Id="rId5" Type="http://schemas.openxmlformats.org/officeDocument/2006/relationships/image" Target="../media/image132.wmf"/><Relationship Id="rId4" Type="http://schemas.openxmlformats.org/officeDocument/2006/relationships/oleObject" Target="../embeddings/oleObject9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1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5.vml"/><Relationship Id="rId4" Type="http://schemas.openxmlformats.org/officeDocument/2006/relationships/image" Target="../media/image134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6.vml"/><Relationship Id="rId4" Type="http://schemas.openxmlformats.org/officeDocument/2006/relationships/image" Target="../media/image135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8.vml"/><Relationship Id="rId4" Type="http://schemas.openxmlformats.org/officeDocument/2006/relationships/image" Target="../media/image14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95536" y="2852936"/>
            <a:ext cx="8147248" cy="1536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j-lt"/>
                <a:ea typeface="Helvetica" pitchFamily="2" charset="0"/>
                <a:cs typeface="Helvetica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/>
                </a:solidFill>
                <a:latin typeface="+mj-lt"/>
                <a:ea typeface="Helvetica" pitchFamily="2" charset="0"/>
                <a:cs typeface="Helvetica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j-lt"/>
                <a:ea typeface="Helvetica" pitchFamily="2" charset="0"/>
                <a:cs typeface="Helvetica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+mj-lt"/>
                <a:ea typeface="Helvetica" pitchFamily="2" charset="0"/>
                <a:cs typeface="Helvetica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j-lt"/>
                <a:ea typeface="Helvetica" pitchFamily="2" charset="0"/>
                <a:cs typeface="Helvetica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name of GOD</a:t>
            </a:r>
            <a:endParaRPr lang="fa-IR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16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ZoneTexte 6"/>
          <p:cNvSpPr txBox="1"/>
          <p:nvPr/>
        </p:nvSpPr>
        <p:spPr>
          <a:xfrm>
            <a:off x="-180528" y="116632"/>
            <a:ext cx="6111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4.1.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Reaction of carbonyl compounds with nucleophiles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969903"/>
            <a:ext cx="6840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200" dirty="0"/>
              <a:t>4.1.2. </a:t>
            </a:r>
            <a:r>
              <a:rPr lang="en-US" altLang="en-US" sz="2200" b="0" dirty="0"/>
              <a:t>Alkylating agent</a:t>
            </a:r>
            <a:endParaRPr lang="fa-IR" sz="2200" b="0" dirty="0"/>
          </a:p>
        </p:txBody>
      </p:sp>
      <p:sp>
        <p:nvSpPr>
          <p:cNvPr id="7" name="Rectangle 6"/>
          <p:cNvSpPr/>
          <p:nvPr/>
        </p:nvSpPr>
        <p:spPr>
          <a:xfrm>
            <a:off x="0" y="5896256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  <a:cs typeface="+mj-cs"/>
              </a:rPr>
              <a:t>α,α,α,α-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  <a:cs typeface="+mj-cs"/>
              </a:rPr>
              <a:t>tetraaryl-1,3-dioxolane-4,5-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  <a:cs typeface="+mj-cs"/>
              </a:rPr>
              <a:t>dimethanols</a:t>
            </a:r>
            <a:endParaRPr lang="fa-IR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602279"/>
              </p:ext>
            </p:extLst>
          </p:nvPr>
        </p:nvGraphicFramePr>
        <p:xfrm>
          <a:off x="152400" y="2924944"/>
          <a:ext cx="8534400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" name="CS ChemDraw Drawing" r:id="rId3" imgW="8557920" imgH="2729520" progId="ChemDraw.Document.6.0">
                  <p:embed/>
                </p:oleObj>
              </mc:Choice>
              <mc:Fallback>
                <p:oleObj name="CS ChemDraw Drawing" r:id="rId3" imgW="8557920" imgH="27295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2924944"/>
                        <a:ext cx="8534400" cy="272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67540" y="5899042"/>
            <a:ext cx="134043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4.6.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092770"/>
            <a:ext cx="2395733" cy="232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9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11</a:t>
            </a:fld>
            <a:endParaRPr lang="fr-F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152674"/>
              </p:ext>
            </p:extLst>
          </p:nvPr>
        </p:nvGraphicFramePr>
        <p:xfrm>
          <a:off x="82550" y="839788"/>
          <a:ext cx="9028113" cy="540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" name="CS ChemDraw Drawing" r:id="rId3" imgW="9763560" imgH="5845320" progId="ChemDraw.Document.6.0">
                  <p:embed/>
                </p:oleObj>
              </mc:Choice>
              <mc:Fallback>
                <p:oleObj name="CS ChemDraw Drawing" r:id="rId3" imgW="9763560" imgH="58453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550" y="839788"/>
                        <a:ext cx="9028113" cy="540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372179"/>
            <a:ext cx="134043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4.6.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1463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ZoneTexte 6"/>
          <p:cNvSpPr txBox="1"/>
          <p:nvPr/>
        </p:nvSpPr>
        <p:spPr>
          <a:xfrm>
            <a:off x="-180528" y="116632"/>
            <a:ext cx="6111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4.1.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Reaction of carbonyl compounds with nucleophiles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969903"/>
            <a:ext cx="6840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200" dirty="0" smtClean="0"/>
              <a:t>4.1.3. </a:t>
            </a:r>
            <a:r>
              <a:rPr lang="en-US" altLang="en-US" sz="2200" b="0" dirty="0" smtClean="0"/>
              <a:t>Homologation procedures</a:t>
            </a:r>
            <a:endParaRPr lang="fa-IR" sz="2200" b="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160647"/>
              </p:ext>
            </p:extLst>
          </p:nvPr>
        </p:nvGraphicFramePr>
        <p:xfrm>
          <a:off x="395536" y="2054396"/>
          <a:ext cx="8528170" cy="2658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0" name="CS ChemDraw Drawing" r:id="rId3" imgW="4583160" imgH="1428480" progId="ChemDraw.Document.6.0">
                  <p:embed/>
                </p:oleObj>
              </mc:Choice>
              <mc:Fallback>
                <p:oleObj name="CS ChemDraw Drawing" r:id="rId3" imgW="4583160" imgH="14284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2054396"/>
                        <a:ext cx="8528170" cy="2658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42466" y="5906036"/>
            <a:ext cx="134043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4.7.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63" y="4849512"/>
            <a:ext cx="5400600" cy="20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160408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dobe Hebrew"/>
                <a:ea typeface="Adobe Hebrew"/>
                <a:cs typeface="Adobe Hebrew"/>
              </a:rPr>
              <a:t>Homologation of an </a:t>
            </a:r>
            <a:r>
              <a:rPr lang="en-US" alt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dobe Hebrew"/>
                <a:ea typeface="Adobe Hebrew"/>
                <a:cs typeface="Adobe Hebrew"/>
              </a:rPr>
              <a:t>aldhyde</a:t>
            </a: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dobe Hebrew"/>
                <a:ea typeface="Adobe Hebrew"/>
                <a:cs typeface="Adobe Hebrew"/>
              </a:rPr>
              <a:t> =New chiral center at the original carbonyl site</a:t>
            </a:r>
          </a:p>
        </p:txBody>
      </p:sp>
    </p:spTree>
    <p:extLst>
      <p:ext uri="{BB962C8B-B14F-4D97-AF65-F5344CB8AC3E}">
        <p14:creationId xmlns:p14="http://schemas.microsoft.com/office/powerpoint/2010/main" val="107348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ZoneTexte 6"/>
          <p:cNvSpPr txBox="1"/>
          <p:nvPr/>
        </p:nvSpPr>
        <p:spPr>
          <a:xfrm>
            <a:off x="-180528" y="116632"/>
            <a:ext cx="6111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4.1.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Reaction of carbonyl compounds with nucleophiles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969903"/>
            <a:ext cx="6840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200" dirty="0" smtClean="0"/>
              <a:t>4.1.3. </a:t>
            </a:r>
            <a:r>
              <a:rPr lang="en-US" altLang="en-US" sz="2200" b="0" dirty="0" smtClean="0"/>
              <a:t>Homologation procedures</a:t>
            </a:r>
            <a:endParaRPr lang="fa-IR" sz="2200" b="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657858"/>
              </p:ext>
            </p:extLst>
          </p:nvPr>
        </p:nvGraphicFramePr>
        <p:xfrm>
          <a:off x="895239" y="4149080"/>
          <a:ext cx="2299590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8" name="CS ChemDraw Drawing" r:id="rId3" imgW="1220760" imgH="955080" progId="ChemDraw.Document.6.0">
                  <p:embed/>
                </p:oleObj>
              </mc:Choice>
              <mc:Fallback>
                <p:oleObj name="CS ChemDraw Drawing" r:id="rId3" imgW="1220760" imgH="9550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5239" y="4149080"/>
                        <a:ext cx="2299590" cy="18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94829" y="5229200"/>
            <a:ext cx="374833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2-(trimethylsilylthiazole = ThTMS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2280653"/>
            <a:ext cx="792088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(ThTMS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compound is used as a useful reactant, which results in the production of an asymmetric aldehyde product with high space-capability that is used to prepare ancat isomer.</a:t>
            </a:r>
            <a:endParaRPr lang="fa-I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9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ZoneTexte 6"/>
          <p:cNvSpPr txBox="1"/>
          <p:nvPr/>
        </p:nvSpPr>
        <p:spPr>
          <a:xfrm>
            <a:off x="-180528" y="116632"/>
            <a:ext cx="6111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4.1.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Reaction of carbonyl compounds with nucleophiles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969903"/>
            <a:ext cx="6840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200" dirty="0" smtClean="0"/>
              <a:t>4.1.3. </a:t>
            </a:r>
            <a:r>
              <a:rPr lang="en-US" altLang="en-US" sz="2200" b="0" dirty="0" smtClean="0"/>
              <a:t>Homologation procedures</a:t>
            </a:r>
            <a:endParaRPr lang="fa-IR" sz="2200" b="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018330"/>
              </p:ext>
            </p:extLst>
          </p:nvPr>
        </p:nvGraphicFramePr>
        <p:xfrm>
          <a:off x="467544" y="2254061"/>
          <a:ext cx="8352928" cy="3508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2" name="CS ChemDraw Drawing" r:id="rId3" imgW="9932760" imgH="4173840" progId="ChemDraw.Document.6.0">
                  <p:embed/>
                </p:oleObj>
              </mc:Choice>
              <mc:Fallback>
                <p:oleObj name="CS ChemDraw Drawing" r:id="rId3" imgW="9932760" imgH="41738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2254061"/>
                        <a:ext cx="8352928" cy="3508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48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204437" y="188640"/>
            <a:ext cx="6840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200" dirty="0" smtClean="0"/>
              <a:t>4.1.3. </a:t>
            </a:r>
            <a:r>
              <a:rPr lang="en-US" altLang="en-US" sz="2200" b="0" dirty="0" smtClean="0"/>
              <a:t>Homologation procedures</a:t>
            </a:r>
            <a:endParaRPr lang="fa-IR" sz="2200" b="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60631"/>
              </p:ext>
            </p:extLst>
          </p:nvPr>
        </p:nvGraphicFramePr>
        <p:xfrm>
          <a:off x="0" y="906463"/>
          <a:ext cx="9220200" cy="587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2" name="CS ChemDraw Drawing" r:id="rId3" imgW="7848360" imgH="5003280" progId="ChemDraw.Document.6.0">
                  <p:embed/>
                </p:oleObj>
              </mc:Choice>
              <mc:Fallback>
                <p:oleObj name="CS ChemDraw Drawing" r:id="rId3" imgW="7848360" imgH="5003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906463"/>
                        <a:ext cx="9220200" cy="587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346368" y="3446741"/>
            <a:ext cx="134043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4.8.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678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3687403"/>
            <a:ext cx="2144130" cy="283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16</a:t>
            </a:fld>
            <a:endParaRPr lang="fr-F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520926"/>
              </p:ext>
            </p:extLst>
          </p:nvPr>
        </p:nvGraphicFramePr>
        <p:xfrm>
          <a:off x="106363" y="1498600"/>
          <a:ext cx="6542087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2" name="CS ChemDraw Drawing" r:id="rId4" imgW="3985560" imgH="1124280" progId="ChemDraw.Document.6.0">
                  <p:embed/>
                </p:oleObj>
              </mc:Choice>
              <mc:Fallback>
                <p:oleObj name="CS ChemDraw Drawing" r:id="rId4" imgW="3985560" imgH="1124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363" y="1498600"/>
                        <a:ext cx="6542087" cy="184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6"/>
          <p:cNvSpPr txBox="1"/>
          <p:nvPr/>
        </p:nvSpPr>
        <p:spPr>
          <a:xfrm>
            <a:off x="-180528" y="116632"/>
            <a:ext cx="6111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4.1.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Reaction of carbonyl compounds with nucleophiles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969903"/>
            <a:ext cx="6840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200" dirty="0" smtClean="0"/>
              <a:t>4.1.3. </a:t>
            </a:r>
            <a:r>
              <a:rPr lang="en-US" altLang="en-US" sz="2200" b="0" dirty="0" smtClean="0"/>
              <a:t>Homologation procedures</a:t>
            </a:r>
            <a:endParaRPr lang="fa-IR" sz="2200" b="0" dirty="0"/>
          </a:p>
        </p:txBody>
      </p:sp>
      <p:sp>
        <p:nvSpPr>
          <p:cNvPr id="10" name="Rectangle 9"/>
          <p:cNvSpPr/>
          <p:nvPr/>
        </p:nvSpPr>
        <p:spPr>
          <a:xfrm>
            <a:off x="-32946" y="315391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Sequence 1=   1. ThTMS(4.1), CH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˚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2. NBU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F, THF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3. NaH, BnBr</a:t>
            </a:r>
            <a:endParaRPr lang="fa-IR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5877272"/>
            <a:ext cx="134043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4.8.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325317"/>
              </p:ext>
            </p:extLst>
          </p:nvPr>
        </p:nvGraphicFramePr>
        <p:xfrm>
          <a:off x="6688138" y="3615583"/>
          <a:ext cx="2284853" cy="1708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3" name="CS ChemDraw Drawing" r:id="rId6" imgW="2949480" imgH="2205000" progId="ChemDraw.Document.6.0">
                  <p:embed/>
                </p:oleObj>
              </mc:Choice>
              <mc:Fallback>
                <p:oleObj name="CS ChemDraw Drawing" r:id="rId6" imgW="2949480" imgH="2205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88138" y="3615583"/>
                        <a:ext cx="2284853" cy="1708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6372200" y="5085184"/>
            <a:ext cx="576064" cy="576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791394"/>
              </p:ext>
            </p:extLst>
          </p:nvPr>
        </p:nvGraphicFramePr>
        <p:xfrm>
          <a:off x="6480299" y="3563966"/>
          <a:ext cx="2314575" cy="181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4" name="CS ChemDraw Drawing" r:id="rId8" imgW="3031200" imgH="2373120" progId="ChemDraw.Document.6.0">
                  <p:embed/>
                </p:oleObj>
              </mc:Choice>
              <mc:Fallback>
                <p:oleObj name="CS ChemDraw Drawing" r:id="rId8" imgW="3031200" imgH="2373120" progId="ChemDraw.Document.6.0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80299" y="3563966"/>
                        <a:ext cx="2314575" cy="181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H="1" flipV="1">
            <a:off x="6668616" y="2995288"/>
            <a:ext cx="279648" cy="5676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15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" name="ZoneTexte 6"/>
          <p:cNvSpPr txBox="1"/>
          <p:nvPr/>
        </p:nvSpPr>
        <p:spPr>
          <a:xfrm>
            <a:off x="-180528" y="116632"/>
            <a:ext cx="6111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4.1.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Reaction of carbonyl compounds with nucleophiles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838" y="960879"/>
            <a:ext cx="6840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200" dirty="0" smtClean="0"/>
              <a:t>4.1.3. </a:t>
            </a:r>
            <a:r>
              <a:rPr lang="en-US" altLang="en-US" sz="2200" b="0" dirty="0" smtClean="0"/>
              <a:t>Homologation procedures</a:t>
            </a:r>
            <a:endParaRPr lang="fa-IR" sz="2200" b="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833545"/>
              </p:ext>
            </p:extLst>
          </p:nvPr>
        </p:nvGraphicFramePr>
        <p:xfrm>
          <a:off x="611560" y="1759366"/>
          <a:ext cx="7921625" cy="247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8" name="CS ChemDraw Drawing" r:id="rId3" imgW="5416920" imgH="1689480" progId="ChemDraw.Document.6.0">
                  <p:embed/>
                </p:oleObj>
              </mc:Choice>
              <mc:Fallback>
                <p:oleObj name="CS ChemDraw Drawing" r:id="rId3" imgW="5416920" imgH="1689480" progId="ChemDraw.Document.6.0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759366"/>
                        <a:ext cx="7921625" cy="2471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5338909"/>
            <a:ext cx="3647152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Sequence 2=   1.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2. NaBH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MeOH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3.HgCl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endParaRPr lang="fa-IR" dirty="0"/>
          </a:p>
          <a:p>
            <a:endParaRPr lang="fa-IR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260383"/>
              </p:ext>
            </p:extLst>
          </p:nvPr>
        </p:nvGraphicFramePr>
        <p:xfrm>
          <a:off x="5943600" y="4071938"/>
          <a:ext cx="3335338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9" name="CS ChemDraw Drawing" r:id="rId5" imgW="2202120" imgH="1481040" progId="ChemDraw.Document.6.0">
                  <p:embed/>
                </p:oleObj>
              </mc:Choice>
              <mc:Fallback>
                <p:oleObj name="CS ChemDraw Drawing" r:id="rId5" imgW="2202120" imgH="14810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43600" y="4071938"/>
                        <a:ext cx="3335338" cy="224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08104" y="4679176"/>
            <a:ext cx="31451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</a:t>
            </a:r>
            <a:endParaRPr lang="fa-IR" sz="20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274276"/>
              </p:ext>
            </p:extLst>
          </p:nvPr>
        </p:nvGraphicFramePr>
        <p:xfrm>
          <a:off x="539552" y="3716963"/>
          <a:ext cx="2451484" cy="1362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0" name="CS ChemDraw Drawing" r:id="rId7" imgW="3347640" imgH="1859760" progId="ChemDraw.Document.6.0">
                  <p:embed/>
                </p:oleObj>
              </mc:Choice>
              <mc:Fallback>
                <p:oleObj name="CS ChemDraw Drawing" r:id="rId7" imgW="3347640" imgH="18597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9552" y="3716963"/>
                        <a:ext cx="2451484" cy="1362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693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18</a:t>
            </a:fld>
            <a:endParaRPr lang="fr-F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134789"/>
              </p:ext>
            </p:extLst>
          </p:nvPr>
        </p:nvGraphicFramePr>
        <p:xfrm>
          <a:off x="107504" y="1700808"/>
          <a:ext cx="7264400" cy="200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6" name="CS ChemDraw Drawing" r:id="rId3" imgW="4781520" imgH="1316880" progId="ChemDraw.Document.6.0">
                  <p:embed/>
                </p:oleObj>
              </mc:Choice>
              <mc:Fallback>
                <p:oleObj name="CS ChemDraw Drawing" r:id="rId3" imgW="4781520" imgH="13168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1700808"/>
                        <a:ext cx="7264400" cy="2001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6"/>
          <p:cNvSpPr txBox="1"/>
          <p:nvPr/>
        </p:nvSpPr>
        <p:spPr>
          <a:xfrm>
            <a:off x="-180528" y="116632"/>
            <a:ext cx="6111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4.1.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Reaction of carbonyl compounds with nucleophiles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969903"/>
            <a:ext cx="6840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200" dirty="0" smtClean="0"/>
              <a:t>4.1.3. </a:t>
            </a:r>
            <a:r>
              <a:rPr lang="en-US" altLang="en-US" sz="2200" b="0" dirty="0" smtClean="0"/>
              <a:t>Homologation procedures</a:t>
            </a:r>
            <a:endParaRPr lang="fa-IR" sz="2200" b="0" dirty="0"/>
          </a:p>
        </p:txBody>
      </p:sp>
      <p:sp>
        <p:nvSpPr>
          <p:cNvPr id="8" name="Rectangle 7"/>
          <p:cNvSpPr/>
          <p:nvPr/>
        </p:nvSpPr>
        <p:spPr>
          <a:xfrm>
            <a:off x="107504" y="3910279"/>
            <a:ext cx="43861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Sequence 1=   1. ThTMS(4.1), CH</a:t>
            </a:r>
            <a:r>
              <a:rPr lang="en-US" sz="16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16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</a:t>
            </a:r>
            <a:r>
              <a:rPr lang="fa-IR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˚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2. NBU</a:t>
            </a:r>
            <a:r>
              <a:rPr lang="en-US" sz="16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F, THF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3. NaH, BnBr;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Sequence 2=   1. MeI, MeCN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2. NaBH</a:t>
            </a:r>
            <a:r>
              <a:rPr lang="en-US" sz="16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MeOH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3.HgCl</a:t>
            </a:r>
            <a:r>
              <a:rPr lang="en-US" sz="16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MeCN, H</a:t>
            </a:r>
            <a:r>
              <a:rPr lang="en-US" sz="16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endParaRPr lang="fa-IR" sz="16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114744"/>
              </p:ext>
            </p:extLst>
          </p:nvPr>
        </p:nvGraphicFramePr>
        <p:xfrm>
          <a:off x="3419872" y="4155966"/>
          <a:ext cx="55880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7" name="CS ChemDraw Drawing" r:id="rId5" imgW="4254480" imgH="1953360" progId="ChemDraw.Document.6.0">
                  <p:embed/>
                </p:oleObj>
              </mc:Choice>
              <mc:Fallback>
                <p:oleObj name="CS ChemDraw Drawing" r:id="rId5" imgW="4254480" imgH="19533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19872" y="4155966"/>
                        <a:ext cx="5588000" cy="256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3568" y="5987018"/>
            <a:ext cx="134043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4.8.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568788"/>
              </p:ext>
            </p:extLst>
          </p:nvPr>
        </p:nvGraphicFramePr>
        <p:xfrm>
          <a:off x="4340731" y="4170988"/>
          <a:ext cx="3746282" cy="1958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8" name="CS ChemDraw Drawing" r:id="rId7" imgW="2259360" imgH="1181880" progId="ChemDraw.Document.6.0">
                  <p:embed/>
                </p:oleObj>
              </mc:Choice>
              <mc:Fallback>
                <p:oleObj name="CS ChemDraw Drawing" r:id="rId7" imgW="2259360" imgH="11818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40731" y="4170988"/>
                        <a:ext cx="3746282" cy="1958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34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ZoneTexte 6"/>
          <p:cNvSpPr txBox="1"/>
          <p:nvPr/>
        </p:nvSpPr>
        <p:spPr>
          <a:xfrm>
            <a:off x="-180528" y="116632"/>
            <a:ext cx="6111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4.1.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Reaction of carbonyl compounds with nucleophiles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969903"/>
            <a:ext cx="6840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200" dirty="0" smtClean="0"/>
              <a:t>4.1.3. </a:t>
            </a:r>
            <a:r>
              <a:rPr lang="en-US" altLang="en-US" sz="2200" b="0" dirty="0" smtClean="0"/>
              <a:t>Homologation procedures</a:t>
            </a:r>
            <a:endParaRPr lang="fa-IR" sz="2200" b="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21696"/>
            <a:ext cx="331236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71928" y="3324573"/>
            <a:ext cx="134043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4.9.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708833"/>
              </p:ext>
            </p:extLst>
          </p:nvPr>
        </p:nvGraphicFramePr>
        <p:xfrm>
          <a:off x="17367" y="1583712"/>
          <a:ext cx="8511608" cy="2735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4" name="CS ChemDraw Drawing" r:id="rId4" imgW="12724920" imgH="4090320" progId="ChemDraw.Document.6.0">
                  <p:embed/>
                </p:oleObj>
              </mc:Choice>
              <mc:Fallback>
                <p:oleObj name="CS ChemDraw Drawing" r:id="rId4" imgW="12724920" imgH="40903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367" y="1583712"/>
                        <a:ext cx="8511608" cy="2735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916375"/>
              </p:ext>
            </p:extLst>
          </p:nvPr>
        </p:nvGraphicFramePr>
        <p:xfrm>
          <a:off x="5930625" y="4413924"/>
          <a:ext cx="2299543" cy="2336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5" name="CS ChemDraw Drawing" r:id="rId6" imgW="3549240" imgH="3606120" progId="ChemDraw.Document.6.0">
                  <p:embed/>
                </p:oleObj>
              </mc:Choice>
              <mc:Fallback>
                <p:oleObj name="CS ChemDraw Drawing" r:id="rId6" imgW="3549240" imgH="36061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30625" y="4413924"/>
                        <a:ext cx="2299543" cy="2336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667600" y="6195122"/>
            <a:ext cx="39786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cs typeface="+mj-cs"/>
              </a:rPr>
              <a:t>H</a:t>
            </a:r>
            <a:r>
              <a:rPr lang="en-US" sz="2000" baseline="30000" dirty="0" smtClean="0">
                <a:solidFill>
                  <a:srgbClr val="FF0000"/>
                </a:solidFill>
                <a:cs typeface="+mj-cs"/>
              </a:rPr>
              <a:t>-</a:t>
            </a:r>
            <a:endParaRPr lang="fa-IR" sz="2000" dirty="0">
              <a:solidFill>
                <a:srgbClr val="FF0000"/>
              </a:solidFill>
              <a:cs typeface="+mj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117367" y="5669223"/>
            <a:ext cx="45663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22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11653" y="2780928"/>
            <a:ext cx="5184576" cy="1470025"/>
          </a:xfrm>
        </p:spPr>
        <p:txBody>
          <a:bodyPr/>
          <a:lstStyle/>
          <a:p>
            <a:pPr algn="ctr"/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Reaction with carbonyl Compounds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11653" y="260648"/>
            <a:ext cx="2164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Chapter 4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409450" y="980728"/>
            <a:ext cx="2066258" cy="0"/>
          </a:xfrm>
          <a:prstGeom prst="line">
            <a:avLst/>
          </a:prstGeom>
          <a:ln>
            <a:solidFill>
              <a:srgbClr val="C8A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9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5" name="ZoneTexte 6"/>
          <p:cNvSpPr txBox="1"/>
          <p:nvPr/>
        </p:nvSpPr>
        <p:spPr>
          <a:xfrm>
            <a:off x="-180528" y="116632"/>
            <a:ext cx="6111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4.1.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Reaction of carbonyl compounds with nucleophiles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969903"/>
            <a:ext cx="6840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200" dirty="0" smtClean="0"/>
              <a:t>4.1.3. </a:t>
            </a:r>
            <a:r>
              <a:rPr lang="en-US" altLang="en-US" sz="2200" b="0" dirty="0" smtClean="0"/>
              <a:t>Homologation procedures</a:t>
            </a:r>
            <a:endParaRPr lang="fa-IR" sz="2200" b="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912649"/>
              </p:ext>
            </p:extLst>
          </p:nvPr>
        </p:nvGraphicFramePr>
        <p:xfrm>
          <a:off x="15875" y="2058988"/>
          <a:ext cx="8872538" cy="169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8" name="CS ChemDraw Drawing" r:id="rId3" imgW="6368040" imgH="1218240" progId="ChemDraw.Document.6.0">
                  <p:embed/>
                </p:oleObj>
              </mc:Choice>
              <mc:Fallback>
                <p:oleObj name="CS ChemDraw Drawing" r:id="rId3" imgW="6368040" imgH="12182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5" y="2058988"/>
                        <a:ext cx="8872538" cy="169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197271"/>
              </p:ext>
            </p:extLst>
          </p:nvPr>
        </p:nvGraphicFramePr>
        <p:xfrm>
          <a:off x="5930625" y="3860482"/>
          <a:ext cx="1892300" cy="235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9" name="CS ChemDraw Drawing" r:id="rId5" imgW="1019880" imgH="1271160" progId="ChemDraw.Document.6.0">
                  <p:embed/>
                </p:oleObj>
              </mc:Choice>
              <mc:Fallback>
                <p:oleObj name="CS ChemDraw Drawing" r:id="rId5" imgW="1019880" imgH="1271160" progId="ChemDraw.Document.6.0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625" y="3860482"/>
                        <a:ext cx="1892300" cy="235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4738"/>
            <a:ext cx="432048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19872" y="6099294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4.10.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2261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ZoneTexte 6"/>
          <p:cNvSpPr txBox="1"/>
          <p:nvPr/>
        </p:nvSpPr>
        <p:spPr>
          <a:xfrm>
            <a:off x="-180528" y="116632"/>
            <a:ext cx="6111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4.1.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Reaction of carbonyl compounds with nucleophiles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124744"/>
            <a:ext cx="6840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200" dirty="0" smtClean="0"/>
              <a:t>4.1.4. </a:t>
            </a:r>
            <a:r>
              <a:rPr lang="en-US" altLang="en-US" sz="2200" b="0" dirty="0" smtClean="0"/>
              <a:t>Reaction of vinyl anions</a:t>
            </a:r>
            <a:endParaRPr lang="fa-IR" sz="2200" b="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962867"/>
              </p:ext>
            </p:extLst>
          </p:nvPr>
        </p:nvGraphicFramePr>
        <p:xfrm>
          <a:off x="251520" y="1844824"/>
          <a:ext cx="7473135" cy="3304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4" name="CS ChemDraw Drawing" r:id="rId3" imgW="9208800" imgH="4072320" progId="ChemDraw.Document.6.0">
                  <p:embed/>
                </p:oleObj>
              </mc:Choice>
              <mc:Fallback>
                <p:oleObj name="CS ChemDraw Drawing" r:id="rId3" imgW="9208800" imgH="40723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844824"/>
                        <a:ext cx="7473135" cy="3304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532748"/>
              </p:ext>
            </p:extLst>
          </p:nvPr>
        </p:nvGraphicFramePr>
        <p:xfrm>
          <a:off x="3987800" y="4587875"/>
          <a:ext cx="4703763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5" name="CS ChemDraw Drawing" r:id="rId5" imgW="3823920" imgH="1586880" progId="ChemDraw.Document.6.0">
                  <p:embed/>
                </p:oleObj>
              </mc:Choice>
              <mc:Fallback>
                <p:oleObj name="CS ChemDraw Drawing" r:id="rId5" imgW="3823920" imgH="15868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87800" y="4587875"/>
                        <a:ext cx="4703763" cy="196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2210" y="5253878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4.11.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051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208912" cy="375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6"/>
          <p:cNvSpPr txBox="1"/>
          <p:nvPr/>
        </p:nvSpPr>
        <p:spPr>
          <a:xfrm>
            <a:off x="-180528" y="116632"/>
            <a:ext cx="6111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4.1.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Reaction of carbonyl compounds with nucleophiles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124744"/>
            <a:ext cx="6840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200" dirty="0" smtClean="0"/>
              <a:t>4.1.4. </a:t>
            </a:r>
            <a:r>
              <a:rPr lang="en-US" altLang="en-US" sz="2200" b="0" dirty="0" smtClean="0"/>
              <a:t>Reaction of vinyl anions</a:t>
            </a:r>
            <a:endParaRPr lang="fa-IR" sz="2200" b="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276016"/>
              </p:ext>
            </p:extLst>
          </p:nvPr>
        </p:nvGraphicFramePr>
        <p:xfrm>
          <a:off x="4355976" y="4810732"/>
          <a:ext cx="4328911" cy="1786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7" name="CS ChemDraw Drawing" r:id="rId4" imgW="3818880" imgH="1576440" progId="ChemDraw.Document.6.0">
                  <p:embed/>
                </p:oleObj>
              </mc:Choice>
              <mc:Fallback>
                <p:oleObj name="CS ChemDraw Drawing" r:id="rId4" imgW="3818880" imgH="1576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55976" y="4810732"/>
                        <a:ext cx="4328911" cy="1786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2210" y="5253878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4.12.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474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15889"/>
            <a:ext cx="6275040" cy="1143000"/>
          </a:xfrm>
        </p:spPr>
        <p:txBody>
          <a:bodyPr/>
          <a:lstStyle/>
          <a:p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Corey-</a:t>
            </a:r>
            <a:r>
              <a:rPr lang="en-US" b="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fuchs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reaction mechanism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fa-I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7746233" cy="431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ZoneTexte 6"/>
          <p:cNvSpPr txBox="1"/>
          <p:nvPr/>
        </p:nvSpPr>
        <p:spPr>
          <a:xfrm>
            <a:off x="-180528" y="116632"/>
            <a:ext cx="6111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4.1.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Reaction of carbonyl compounds with nucleophiles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124744"/>
            <a:ext cx="6840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200" dirty="0" smtClean="0"/>
              <a:t>4.1.4. </a:t>
            </a:r>
            <a:r>
              <a:rPr lang="en-US" altLang="en-US" sz="2200" b="0" dirty="0" smtClean="0"/>
              <a:t>Reaction of vinyl anions</a:t>
            </a:r>
            <a:endParaRPr lang="fa-IR" sz="2200" b="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853000"/>
              </p:ext>
            </p:extLst>
          </p:nvPr>
        </p:nvGraphicFramePr>
        <p:xfrm>
          <a:off x="471488" y="1920875"/>
          <a:ext cx="6289675" cy="212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9" name="CS ChemDraw Drawing" r:id="rId3" imgW="5767200" imgH="1944000" progId="ChemDraw.Document.6.0">
                  <p:embed/>
                </p:oleObj>
              </mc:Choice>
              <mc:Fallback>
                <p:oleObj name="CS ChemDraw Drawing" r:id="rId3" imgW="5767200" imgH="1944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488" y="1920875"/>
                        <a:ext cx="6289675" cy="212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568" y="4057138"/>
            <a:ext cx="3059360" cy="27391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3568" y="4293096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4.13.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812822"/>
              </p:ext>
            </p:extLst>
          </p:nvPr>
        </p:nvGraphicFramePr>
        <p:xfrm>
          <a:off x="971600" y="4408607"/>
          <a:ext cx="3533775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0" name="CS ChemDraw Drawing" r:id="rId6" imgW="4527000" imgH="3271320" progId="ChemDraw.Document.6.0">
                  <p:embed/>
                </p:oleObj>
              </mc:Choice>
              <mc:Fallback>
                <p:oleObj name="CS ChemDraw Drawing" r:id="rId6" imgW="4527000" imgH="32713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1600" y="4408607"/>
                        <a:ext cx="3533775" cy="255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040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5" name="ZoneTexte 6"/>
          <p:cNvSpPr txBox="1"/>
          <p:nvPr/>
        </p:nvSpPr>
        <p:spPr>
          <a:xfrm>
            <a:off x="-180528" y="116632"/>
            <a:ext cx="6111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4.1.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Reaction of carbonyl compounds with nucleophiles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124744"/>
            <a:ext cx="6840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200" dirty="0" smtClean="0"/>
              <a:t>4.1.4. </a:t>
            </a:r>
            <a:r>
              <a:rPr lang="en-US" altLang="en-US" sz="2200" b="0" dirty="0" smtClean="0"/>
              <a:t>Reaction of vinyl anions</a:t>
            </a:r>
            <a:endParaRPr lang="fa-IR" sz="2200" b="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030798"/>
              </p:ext>
            </p:extLst>
          </p:nvPr>
        </p:nvGraphicFramePr>
        <p:xfrm>
          <a:off x="0" y="1803400"/>
          <a:ext cx="8575675" cy="245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2" name="CS ChemDraw Drawing" r:id="rId3" imgW="9190080" imgH="2629800" progId="ChemDraw.Document.6.0">
                  <p:embed/>
                </p:oleObj>
              </mc:Choice>
              <mc:Fallback>
                <p:oleObj name="CS ChemDraw Drawing" r:id="rId3" imgW="9190080" imgH="26298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803400"/>
                        <a:ext cx="8575675" cy="2455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656698"/>
              </p:ext>
            </p:extLst>
          </p:nvPr>
        </p:nvGraphicFramePr>
        <p:xfrm>
          <a:off x="827584" y="4262461"/>
          <a:ext cx="2157413" cy="246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3" name="CS ChemDraw Drawing" r:id="rId5" imgW="1696320" imgH="1926360" progId="ChemDraw.Document.6.0">
                  <p:embed/>
                </p:oleObj>
              </mc:Choice>
              <mc:Fallback>
                <p:oleObj name="CS ChemDraw Drawing" r:id="rId5" imgW="1696320" imgH="1926360" progId="ChemDraw.Document.6.0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7584" y="4262461"/>
                        <a:ext cx="2157413" cy="2462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69333" y="4629138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4.14.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880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26</a:t>
            </a:fld>
            <a:endParaRPr lang="fr-F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406756"/>
              </p:ext>
            </p:extLst>
          </p:nvPr>
        </p:nvGraphicFramePr>
        <p:xfrm>
          <a:off x="0" y="3352800"/>
          <a:ext cx="8888413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0" name="CS ChemDraw Drawing" r:id="rId3" imgW="6316560" imgH="2125800" progId="ChemDraw.Document.6.0">
                  <p:embed/>
                </p:oleObj>
              </mc:Choice>
              <mc:Fallback>
                <p:oleObj name="CS ChemDraw Drawing" r:id="rId3" imgW="6316560" imgH="21258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352800"/>
                        <a:ext cx="8888413" cy="299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6"/>
          <p:cNvSpPr txBox="1"/>
          <p:nvPr/>
        </p:nvSpPr>
        <p:spPr>
          <a:xfrm>
            <a:off x="-180528" y="116632"/>
            <a:ext cx="6111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4.1.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Reaction of carbonyl compounds with nucleophiles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124744"/>
            <a:ext cx="6840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200" dirty="0" smtClean="0"/>
              <a:t>4.1.5. </a:t>
            </a:r>
            <a:r>
              <a:rPr lang="en-US" altLang="en-US" sz="2200" b="0" dirty="0" smtClean="0"/>
              <a:t>Use of ‘’Extended’’ organometallic reagents</a:t>
            </a:r>
            <a:endParaRPr lang="fa-IR" sz="2200" b="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267744" y="2852936"/>
            <a:ext cx="607304" cy="497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 descr="D:\organic chemistry\Asymetric synthesis\icp2B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27697"/>
            <a:ext cx="2295525" cy="1422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p:cxnSp>
        <p:nvCxnSpPr>
          <p:cNvPr id="25" name="Straight Connector 24"/>
          <p:cNvCxnSpPr/>
          <p:nvPr/>
        </p:nvCxnSpPr>
        <p:spPr>
          <a:xfrm>
            <a:off x="5646509" y="2708920"/>
            <a:ext cx="2860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644551" y="2780928"/>
            <a:ext cx="2860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644551" y="2636912"/>
            <a:ext cx="2860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016401" y="2475511"/>
            <a:ext cx="2678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Diisopinocampheylborane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059832" y="5144563"/>
            <a:ext cx="194474" cy="484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53008" y="4735346"/>
            <a:ext cx="35618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3707836" y="5664851"/>
            <a:ext cx="166879" cy="457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849490" y="6011583"/>
            <a:ext cx="38985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596" y="5077318"/>
            <a:ext cx="3922420" cy="15963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7" name="Straight Arrow Connector 36"/>
          <p:cNvCxnSpPr/>
          <p:nvPr/>
        </p:nvCxnSpPr>
        <p:spPr>
          <a:xfrm flipH="1">
            <a:off x="7828086" y="5460060"/>
            <a:ext cx="201816" cy="169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984792" y="5124201"/>
            <a:ext cx="38985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fa-I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7325936" y="6411469"/>
            <a:ext cx="264129" cy="182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620000" y="6294523"/>
            <a:ext cx="35618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fa-I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7504" y="2267580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4.15.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711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0" grpId="0"/>
      <p:bldP spid="35" grpId="0"/>
      <p:bldP spid="39" grpId="0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5" name="ZoneTexte 6"/>
          <p:cNvSpPr txBox="1"/>
          <p:nvPr/>
        </p:nvSpPr>
        <p:spPr>
          <a:xfrm>
            <a:off x="-180528" y="125457"/>
            <a:ext cx="6111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4.1.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Reaction of carbonyl compounds with nucleophiles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124744"/>
            <a:ext cx="6840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200" dirty="0" smtClean="0"/>
              <a:t>4.1.5. </a:t>
            </a:r>
            <a:r>
              <a:rPr lang="en-US" altLang="en-US" sz="2200" b="0" dirty="0" smtClean="0"/>
              <a:t>Use of ‘’Extended’’ organometallic reagents</a:t>
            </a:r>
            <a:endParaRPr lang="fa-IR" sz="2200" b="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403809"/>
              </p:ext>
            </p:extLst>
          </p:nvPr>
        </p:nvGraphicFramePr>
        <p:xfrm>
          <a:off x="542925" y="1762125"/>
          <a:ext cx="6418263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3" name="CS ChemDraw Drawing" r:id="rId3" imgW="4982760" imgH="1062360" progId="ChemDraw.Document.6.0">
                  <p:embed/>
                </p:oleObj>
              </mc:Choice>
              <mc:Fallback>
                <p:oleObj name="CS ChemDraw Drawing" r:id="rId3" imgW="4982760" imgH="10623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925" y="1762125"/>
                        <a:ext cx="6418263" cy="136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52320" y="2276872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4.16.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360736"/>
              </p:ext>
            </p:extLst>
          </p:nvPr>
        </p:nvGraphicFramePr>
        <p:xfrm>
          <a:off x="33338" y="1762125"/>
          <a:ext cx="8048625" cy="507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4" name="CS ChemDraw Drawing" r:id="rId5" imgW="5906160" imgH="3725280" progId="ChemDraw.Document.6.0">
                  <p:embed/>
                </p:oleObj>
              </mc:Choice>
              <mc:Fallback>
                <p:oleObj name="CS ChemDraw Drawing" r:id="rId5" imgW="5906160" imgH="3725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338" y="1762125"/>
                        <a:ext cx="8048625" cy="5075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1793" y="55181"/>
            <a:ext cx="6264696" cy="2048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addition of allyl organometallic reagents to carbonyl compounds can proceed through four possible cyclic transition states. In this case, the ligand can determine the stereochemical outcome of the reaction.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28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179512" y="260648"/>
            <a:ext cx="6840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200" dirty="0" smtClean="0"/>
              <a:t>4.1.5.1.  </a:t>
            </a:r>
            <a:r>
              <a:rPr lang="en-US" altLang="en-US" sz="2200" b="0" dirty="0" smtClean="0"/>
              <a:t>Allylboranes</a:t>
            </a:r>
            <a:endParaRPr lang="fa-IR" sz="2200" b="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515974"/>
              </p:ext>
            </p:extLst>
          </p:nvPr>
        </p:nvGraphicFramePr>
        <p:xfrm>
          <a:off x="0" y="1417638"/>
          <a:ext cx="9020175" cy="453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4" name="CS ChemDraw Drawing" r:id="rId3" imgW="13466160" imgH="6765840" progId="ChemDraw.Document.6.0">
                  <p:embed/>
                </p:oleObj>
              </mc:Choice>
              <mc:Fallback>
                <p:oleObj name="CS ChemDraw Drawing" r:id="rId3" imgW="13466160" imgH="67658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17638"/>
                        <a:ext cx="9020175" cy="453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81362" y="5877272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4.20.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15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107504" y="625675"/>
            <a:ext cx="6840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200" dirty="0" smtClean="0"/>
              <a:t>4.1.5.1.  </a:t>
            </a:r>
            <a:r>
              <a:rPr lang="en-US" altLang="en-US" sz="2200" b="0" dirty="0" smtClean="0"/>
              <a:t>Allylboranes</a:t>
            </a:r>
            <a:endParaRPr lang="fa-IR" sz="22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07266"/>
            <a:ext cx="6840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400" dirty="0" smtClean="0"/>
              <a:t>4.1.5. </a:t>
            </a:r>
            <a:r>
              <a:rPr lang="en-US" altLang="en-US" sz="2400" b="0" dirty="0" smtClean="0"/>
              <a:t>Use of ‘’Extended’’ organometallic reagents</a:t>
            </a:r>
            <a:endParaRPr lang="fa-IR" sz="2400" b="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430732"/>
              </p:ext>
            </p:extLst>
          </p:nvPr>
        </p:nvGraphicFramePr>
        <p:xfrm>
          <a:off x="-123825" y="2058988"/>
          <a:ext cx="9350375" cy="434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9" name="CS ChemDraw Drawing" r:id="rId3" imgW="6924240" imgH="3215160" progId="ChemDraw.Document.6.0">
                  <p:embed/>
                </p:oleObj>
              </mc:Choice>
              <mc:Fallback>
                <p:oleObj name="CS ChemDraw Drawing" r:id="rId3" imgW="6924240" imgH="32151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23825" y="2058988"/>
                        <a:ext cx="9350375" cy="434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5576" y="5877272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4.18.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498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ZoneTexte 6"/>
          <p:cNvSpPr txBox="1"/>
          <p:nvPr/>
        </p:nvSpPr>
        <p:spPr>
          <a:xfrm>
            <a:off x="-180528" y="32513"/>
            <a:ext cx="6111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4.1.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Reaction of carbonyl compounds with nucleophiles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960402"/>
            <a:ext cx="6840760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4.1.1. </a:t>
            </a:r>
            <a:r>
              <a:rPr lang="en-US" altLang="en-US" sz="2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Addition of organometallic species </a:t>
            </a:r>
            <a:r>
              <a:rPr lang="en-US" altLang="en-US" sz="22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to carbonyl </a:t>
            </a:r>
            <a:r>
              <a:rPr lang="en-US" altLang="en-US" sz="2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compounds</a:t>
            </a:r>
          </a:p>
          <a:p>
            <a:endParaRPr lang="fa-IR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040737"/>
              </p:ext>
            </p:extLst>
          </p:nvPr>
        </p:nvGraphicFramePr>
        <p:xfrm>
          <a:off x="107504" y="1912059"/>
          <a:ext cx="8611032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CS ChemDraw Drawing" r:id="rId3" imgW="6198840" imgH="1720800" progId="ChemDraw.Document.6.0">
                  <p:embed/>
                </p:oleObj>
              </mc:Choice>
              <mc:Fallback>
                <p:oleObj name="CS ChemDraw Drawing" r:id="rId3" imgW="6198840" imgH="1720800" progId="ChemDraw.Document.6.0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912059"/>
                        <a:ext cx="8611032" cy="23762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3766456" cy="366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63932" y="4649277"/>
            <a:ext cx="132760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4.1.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3883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229600" cy="254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625675"/>
            <a:ext cx="6840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200" dirty="0" smtClean="0"/>
              <a:t>4.1.5.1.  </a:t>
            </a:r>
            <a:r>
              <a:rPr lang="en-US" altLang="en-US" sz="2200" b="0" dirty="0" smtClean="0"/>
              <a:t>Allylboranes</a:t>
            </a:r>
            <a:endParaRPr lang="fa-IR" sz="22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207266"/>
            <a:ext cx="6840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400" dirty="0" smtClean="0"/>
              <a:t>4.1.5. </a:t>
            </a:r>
            <a:r>
              <a:rPr lang="en-US" altLang="en-US" sz="2400" b="0" dirty="0" smtClean="0"/>
              <a:t>Use of ‘’Extended’’ organometallic reagents</a:t>
            </a:r>
            <a:endParaRPr lang="fa-IR" sz="24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0" y="3624950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4.21.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181000"/>
              </p:ext>
            </p:extLst>
          </p:nvPr>
        </p:nvGraphicFramePr>
        <p:xfrm>
          <a:off x="4438501" y="3785910"/>
          <a:ext cx="3435350" cy="243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2" name="CS ChemDraw Drawing" r:id="rId5" imgW="4031640" imgH="2835000" progId="ChemDraw.Document.6.0">
                  <p:embed/>
                </p:oleObj>
              </mc:Choice>
              <mc:Fallback>
                <p:oleObj name="CS ChemDraw Drawing" r:id="rId5" imgW="4031640" imgH="2835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38501" y="3785910"/>
                        <a:ext cx="3435350" cy="2430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6553200" y="2420888"/>
            <a:ext cx="251048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932040" y="5985347"/>
            <a:ext cx="288032" cy="365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56176" y="2147366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fa-I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8586" y="6216372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fa-I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035309"/>
              </p:ext>
            </p:extLst>
          </p:nvPr>
        </p:nvGraphicFramePr>
        <p:xfrm>
          <a:off x="2483768" y="4234684"/>
          <a:ext cx="1656184" cy="1530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3" name="CS ChemDraw Drawing" r:id="rId7" imgW="1028880" imgH="951120" progId="ChemDraw.Document.6.0">
                  <p:embed/>
                </p:oleObj>
              </mc:Choice>
              <mc:Fallback>
                <p:oleObj name="CS ChemDraw Drawing" r:id="rId7" imgW="1028880" imgH="9511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83768" y="4234684"/>
                        <a:ext cx="1656184" cy="1530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877046"/>
              </p:ext>
            </p:extLst>
          </p:nvPr>
        </p:nvGraphicFramePr>
        <p:xfrm>
          <a:off x="121526" y="4492160"/>
          <a:ext cx="1602681" cy="1239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4" name="CS ChemDraw Drawing" r:id="rId9" imgW="1036800" imgH="801000" progId="ChemDraw.Document.6.0">
                  <p:embed/>
                </p:oleObj>
              </mc:Choice>
              <mc:Fallback>
                <p:oleObj name="CS ChemDraw Drawing" r:id="rId9" imgW="1036800" imgH="801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1526" y="4492160"/>
                        <a:ext cx="1602681" cy="1239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1724207" y="5301208"/>
            <a:ext cx="64807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65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83" y="1588869"/>
            <a:ext cx="8229600" cy="189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625675"/>
            <a:ext cx="6840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200" dirty="0" smtClean="0"/>
              <a:t>4.1.5.1.  </a:t>
            </a:r>
            <a:r>
              <a:rPr lang="en-US" altLang="en-US" sz="2200" b="0" dirty="0" smtClean="0"/>
              <a:t>Allylboranes</a:t>
            </a:r>
            <a:endParaRPr lang="fa-IR" sz="22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207266"/>
            <a:ext cx="6840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400" dirty="0" smtClean="0"/>
              <a:t>4.1.5. </a:t>
            </a:r>
            <a:r>
              <a:rPr lang="en-US" altLang="en-US" sz="2400" b="0" dirty="0" smtClean="0"/>
              <a:t>Use of ‘’Extended’’ organometallic reagents</a:t>
            </a:r>
            <a:endParaRPr lang="fa-IR" sz="2400" b="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608624"/>
              </p:ext>
            </p:extLst>
          </p:nvPr>
        </p:nvGraphicFramePr>
        <p:xfrm>
          <a:off x="2954370" y="3036859"/>
          <a:ext cx="3360737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1" name="CS ChemDraw Drawing" r:id="rId4" imgW="3368880" imgH="1785600" progId="ChemDraw.Document.6.0">
                  <p:embed/>
                </p:oleObj>
              </mc:Choice>
              <mc:Fallback>
                <p:oleObj name="CS ChemDraw Drawing" r:id="rId4" imgW="3368880" imgH="17856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54370" y="3036859"/>
                        <a:ext cx="3360737" cy="178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3172352" y="4380915"/>
            <a:ext cx="432048" cy="431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741973" y="3411526"/>
            <a:ext cx="598930" cy="199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97917" y="4714661"/>
            <a:ext cx="312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fa-I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9067" y="3178863"/>
            <a:ext cx="312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fa-I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0152" y="1633695"/>
            <a:ext cx="312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fa-I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96747" y="2636912"/>
            <a:ext cx="312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fa-I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253058" y="1921913"/>
            <a:ext cx="40717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709653" y="2532227"/>
            <a:ext cx="453849" cy="224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649205"/>
              </p:ext>
            </p:extLst>
          </p:nvPr>
        </p:nvGraphicFramePr>
        <p:xfrm>
          <a:off x="873125" y="5272088"/>
          <a:ext cx="3756025" cy="181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2" name="CS ChemDraw Drawing" r:id="rId6" imgW="3851640" imgH="1858320" progId="ChemDraw.Document.6.0">
                  <p:embed/>
                </p:oleObj>
              </mc:Choice>
              <mc:Fallback>
                <p:oleObj name="CS ChemDraw Drawing" r:id="rId6" imgW="3851640" imgH="18583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3125" y="5272088"/>
                        <a:ext cx="3756025" cy="181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>
          <a:xfrm>
            <a:off x="3995936" y="5882910"/>
            <a:ext cx="151216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647284"/>
              </p:ext>
            </p:extLst>
          </p:nvPr>
        </p:nvGraphicFramePr>
        <p:xfrm>
          <a:off x="6096000" y="5230813"/>
          <a:ext cx="2397125" cy="171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3" name="CS ChemDraw Drawing" r:id="rId8" imgW="2456640" imgH="1756080" progId="ChemDraw.Document.6.0">
                  <p:embed/>
                </p:oleObj>
              </mc:Choice>
              <mc:Fallback>
                <p:oleObj name="CS ChemDraw Drawing" r:id="rId8" imgW="2456640" imgH="17560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6000" y="5230813"/>
                        <a:ext cx="2397125" cy="171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7538417" y="4035899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4.23.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89155" y="3119474"/>
            <a:ext cx="325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fa-I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277268"/>
              </p:ext>
            </p:extLst>
          </p:nvPr>
        </p:nvGraphicFramePr>
        <p:xfrm>
          <a:off x="221288" y="3730702"/>
          <a:ext cx="1272327" cy="983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4" name="CS ChemDraw Drawing" r:id="rId10" imgW="1036800" imgH="801000" progId="ChemDraw.Document.6.0">
                  <p:embed/>
                </p:oleObj>
              </mc:Choice>
              <mc:Fallback>
                <p:oleObj name="CS ChemDraw Drawing" r:id="rId10" imgW="1036800" imgH="801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1288" y="3730702"/>
                        <a:ext cx="1272327" cy="983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533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107504" y="625675"/>
            <a:ext cx="6840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200" dirty="0" smtClean="0"/>
              <a:t>4.1.5.1.  </a:t>
            </a:r>
            <a:r>
              <a:rPr lang="en-US" altLang="en-US" sz="2200" b="0" dirty="0" smtClean="0"/>
              <a:t>Allylboranes</a:t>
            </a:r>
            <a:endParaRPr lang="fa-IR" sz="22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07266"/>
            <a:ext cx="6840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400" dirty="0" smtClean="0"/>
              <a:t>4.1.5. </a:t>
            </a:r>
            <a:r>
              <a:rPr lang="en-US" altLang="en-US" sz="2400" b="0" dirty="0" smtClean="0"/>
              <a:t>Use of ‘’Extended’’ organometallic reagents</a:t>
            </a:r>
            <a:endParaRPr lang="fa-IR" sz="2400" b="0" dirty="0"/>
          </a:p>
        </p:txBody>
      </p:sp>
      <p:graphicFrame>
        <p:nvGraphicFramePr>
          <p:cNvPr id="7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655120"/>
              </p:ext>
            </p:extLst>
          </p:nvPr>
        </p:nvGraphicFramePr>
        <p:xfrm>
          <a:off x="323528" y="1340768"/>
          <a:ext cx="8787856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86" name="CS ChemDraw Drawing" r:id="rId3" imgW="5050536" imgH="1117092" progId="ChemDraw.Document.6.0">
                  <p:embed/>
                </p:oleObj>
              </mc:Choice>
              <mc:Fallback>
                <p:oleObj name="CS ChemDraw Drawing" r:id="rId3" imgW="5050536" imgH="1117092" progId="ChemDraw.Document.6.0">
                  <p:embed/>
                  <p:pic>
                    <p:nvPicPr>
                      <p:cNvPr id="4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340768"/>
                        <a:ext cx="8787856" cy="1944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095305"/>
              </p:ext>
            </p:extLst>
          </p:nvPr>
        </p:nvGraphicFramePr>
        <p:xfrm>
          <a:off x="2743200" y="3089275"/>
          <a:ext cx="3567113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87" name="CS ChemDraw Drawing" r:id="rId5" imgW="3602520" imgH="1803960" progId="ChemDraw.Document.6.0">
                  <p:embed/>
                </p:oleObj>
              </mc:Choice>
              <mc:Fallback>
                <p:oleObj name="CS ChemDraw Drawing" r:id="rId5" imgW="3602520" imgH="18039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43200" y="3089275"/>
                        <a:ext cx="3567113" cy="178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176143"/>
              </p:ext>
            </p:extLst>
          </p:nvPr>
        </p:nvGraphicFramePr>
        <p:xfrm>
          <a:off x="609600" y="5083175"/>
          <a:ext cx="3846513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88" name="CS ChemDraw Drawing" r:id="rId7" imgW="3881520" imgH="1770480" progId="ChemDraw.Document.6.0">
                  <p:embed/>
                </p:oleObj>
              </mc:Choice>
              <mc:Fallback>
                <p:oleObj name="CS ChemDraw Drawing" r:id="rId7" imgW="3881520" imgH="17704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" y="5083175"/>
                        <a:ext cx="3846513" cy="175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3995936" y="5882910"/>
            <a:ext cx="151216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087990"/>
              </p:ext>
            </p:extLst>
          </p:nvPr>
        </p:nvGraphicFramePr>
        <p:xfrm>
          <a:off x="6096000" y="5214938"/>
          <a:ext cx="14001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89" name="CS ChemDraw Drawing" r:id="rId9" imgW="1457280" imgH="1275120" progId="ChemDraw.Document.6.0">
                  <p:embed/>
                </p:oleObj>
              </mc:Choice>
              <mc:Fallback>
                <p:oleObj name="CS ChemDraw Drawing" r:id="rId9" imgW="1457280" imgH="1275120" progId="ChemDraw.Document.6.0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96000" y="5214938"/>
                        <a:ext cx="1400175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3172352" y="4509120"/>
            <a:ext cx="463544" cy="302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741973" y="3411526"/>
            <a:ext cx="598930" cy="199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97917" y="4714661"/>
            <a:ext cx="312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fa-I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9067" y="3178863"/>
            <a:ext cx="312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fa-I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1448" y="1474971"/>
            <a:ext cx="312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fa-I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35779" y="2600620"/>
            <a:ext cx="312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fa-I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954354" y="1718776"/>
            <a:ext cx="40717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263598" y="2443594"/>
            <a:ext cx="453849" cy="224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26290" y="3284984"/>
            <a:ext cx="325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fa-I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38417" y="4035899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4.24.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495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8773"/>
            <a:ext cx="7493828" cy="383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7249167" y="2694515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4.25.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625675"/>
            <a:ext cx="6840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200" dirty="0" smtClean="0"/>
              <a:t>4.1.5.1.  </a:t>
            </a:r>
            <a:r>
              <a:rPr lang="en-US" altLang="en-US" sz="2200" b="0" dirty="0" smtClean="0"/>
              <a:t>Allylboranes</a:t>
            </a:r>
            <a:endParaRPr lang="fa-IR" sz="22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207266"/>
            <a:ext cx="6840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400" dirty="0" smtClean="0"/>
              <a:t>4.1.5. </a:t>
            </a:r>
            <a:r>
              <a:rPr lang="en-US" altLang="en-US" sz="2400" b="0" dirty="0" smtClean="0"/>
              <a:t>Use of ‘’Extended’’ organometallic reagents</a:t>
            </a:r>
            <a:endParaRPr lang="fa-IR" sz="2400" b="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805622"/>
              </p:ext>
            </p:extLst>
          </p:nvPr>
        </p:nvGraphicFramePr>
        <p:xfrm>
          <a:off x="74613" y="1358900"/>
          <a:ext cx="7059612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7" name="CS ChemDraw Drawing" r:id="rId4" imgW="4403160" imgH="1053000" progId="ChemDraw.Document.6.0">
                  <p:embed/>
                </p:oleObj>
              </mc:Choice>
              <mc:Fallback>
                <p:oleObj name="CS ChemDraw Drawing" r:id="rId4" imgW="4403160" imgH="1053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613" y="1358900"/>
                        <a:ext cx="7059612" cy="168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768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104827" y="683674"/>
            <a:ext cx="6840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200" dirty="0" smtClean="0"/>
              <a:t>4.1.5.2.  </a:t>
            </a:r>
            <a:r>
              <a:rPr lang="en-US" altLang="en-US" sz="2200" b="0" dirty="0" smtClean="0"/>
              <a:t>Other “ Neutral” Allylic Nucleophiles</a:t>
            </a:r>
            <a:endParaRPr lang="fa-IR" sz="22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07266"/>
            <a:ext cx="6840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400" dirty="0" smtClean="0"/>
              <a:t>4.1.5. </a:t>
            </a:r>
            <a:r>
              <a:rPr lang="en-US" altLang="en-US" sz="2400" b="0" dirty="0" smtClean="0"/>
              <a:t>Use of ‘’Extended’’ organometallic reagents</a:t>
            </a:r>
            <a:endParaRPr lang="fa-IR" sz="2400" b="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35" y="1987567"/>
            <a:ext cx="8208912" cy="201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86199"/>
            <a:ext cx="7242175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25207" y="3536006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4.26.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5528022"/>
            <a:ext cx="32733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fa-I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1938" y="1736463"/>
            <a:ext cx="35618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fa-I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69019" y="3702225"/>
            <a:ext cx="35618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fa-I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860032" y="2217370"/>
            <a:ext cx="0" cy="445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35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35</a:t>
            </a:fld>
            <a:endParaRPr lang="fr-F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370073"/>
              </p:ext>
            </p:extLst>
          </p:nvPr>
        </p:nvGraphicFramePr>
        <p:xfrm>
          <a:off x="17140" y="1548484"/>
          <a:ext cx="8913813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0" name="CS ChemDraw Drawing" r:id="rId3" imgW="6287040" imgH="1137960" progId="ChemDraw.Document.6.0">
                  <p:embed/>
                </p:oleObj>
              </mc:Choice>
              <mc:Fallback>
                <p:oleObj name="CS ChemDraw Drawing" r:id="rId3" imgW="6287040" imgH="11379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40" y="1548484"/>
                        <a:ext cx="8913813" cy="161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827" y="525797"/>
            <a:ext cx="6840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200" dirty="0" smtClean="0"/>
              <a:t>4.1.5.2.  </a:t>
            </a:r>
            <a:r>
              <a:rPr lang="en-US" altLang="en-US" sz="2200" b="0" dirty="0" smtClean="0"/>
              <a:t>Other “ Neutral” Allylic Nucleophiles</a:t>
            </a:r>
            <a:endParaRPr lang="fa-IR" sz="22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104827" y="57236"/>
            <a:ext cx="6840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400" dirty="0" smtClean="0"/>
              <a:t>4.1.5. </a:t>
            </a:r>
            <a:r>
              <a:rPr lang="en-US" altLang="en-US" sz="2400" b="0" dirty="0" smtClean="0"/>
              <a:t>Use of ‘’Extended’’ organometallic reagents</a:t>
            </a:r>
            <a:endParaRPr lang="fa-IR" sz="24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6891275" y="3570106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4.27.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605430"/>
              </p:ext>
            </p:extLst>
          </p:nvPr>
        </p:nvGraphicFramePr>
        <p:xfrm>
          <a:off x="1947244" y="3008335"/>
          <a:ext cx="3257611" cy="371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1" name="CS ChemDraw Drawing" r:id="rId5" imgW="1902600" imgH="2166480" progId="ChemDraw.Document.6.0">
                  <p:embed/>
                </p:oleObj>
              </mc:Choice>
              <mc:Fallback>
                <p:oleObj name="CS ChemDraw Drawing" r:id="rId5" imgW="1902600" imgH="21664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47244" y="3008335"/>
                        <a:ext cx="3257611" cy="3713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3525207" y="1916832"/>
            <a:ext cx="326713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427984" y="1781172"/>
            <a:ext cx="242656" cy="456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70640" y="1471540"/>
            <a:ext cx="312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fa-I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7496" y="1607488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fa-I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763688" y="4221088"/>
            <a:ext cx="504056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560836" y="3391546"/>
            <a:ext cx="504056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22282" y="3135733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fa-I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32055" y="4421945"/>
            <a:ext cx="312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fa-I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30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34942" y="590510"/>
            <a:ext cx="6840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200" dirty="0" smtClean="0"/>
              <a:t>4.1.5.2.  </a:t>
            </a:r>
            <a:r>
              <a:rPr lang="en-US" altLang="en-US" sz="2200" b="0" dirty="0" smtClean="0"/>
              <a:t>Other “ Neutral” Allylic Nucleophiles</a:t>
            </a:r>
            <a:endParaRPr lang="fa-IR" sz="22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34942" y="152162"/>
            <a:ext cx="6840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400" dirty="0" smtClean="0"/>
              <a:t>4.1.5. </a:t>
            </a:r>
            <a:r>
              <a:rPr lang="en-US" altLang="en-US" sz="2400" b="0" dirty="0" smtClean="0"/>
              <a:t>Use of ‘’Extended’’ organometallic reagents</a:t>
            </a:r>
            <a:endParaRPr lang="fa-IR" sz="2400" b="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794048"/>
              </p:ext>
            </p:extLst>
          </p:nvPr>
        </p:nvGraphicFramePr>
        <p:xfrm>
          <a:off x="173038" y="1128713"/>
          <a:ext cx="6953250" cy="392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3" name="CS ChemDraw Drawing" r:id="rId3" imgW="4747680" imgH="2683440" progId="ChemDraw.Document.6.0">
                  <p:embed/>
                </p:oleObj>
              </mc:Choice>
              <mc:Fallback>
                <p:oleObj name="CS ChemDraw Drawing" r:id="rId3" imgW="4747680" imgH="2683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038" y="1128713"/>
                        <a:ext cx="6953250" cy="3929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3528" y="4149080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4.28.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838902"/>
              </p:ext>
            </p:extLst>
          </p:nvPr>
        </p:nvGraphicFramePr>
        <p:xfrm>
          <a:off x="5508104" y="4488466"/>
          <a:ext cx="2349682" cy="2168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4" name="CS ChemDraw Drawing" r:id="rId5" imgW="2612520" imgH="2412000" progId="ChemDraw.Document.6.0">
                  <p:embed/>
                </p:oleObj>
              </mc:Choice>
              <mc:Fallback>
                <p:oleObj name="CS ChemDraw Drawing" r:id="rId5" imgW="2612520" imgH="2412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08104" y="4488466"/>
                        <a:ext cx="2349682" cy="2168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000932"/>
              </p:ext>
            </p:extLst>
          </p:nvPr>
        </p:nvGraphicFramePr>
        <p:xfrm>
          <a:off x="2067663" y="4699536"/>
          <a:ext cx="1984375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5" name="CS ChemDraw Drawing" r:id="rId7" imgW="1993320" imgH="1756080" progId="ChemDraw.Document.6.0">
                  <p:embed/>
                </p:oleObj>
              </mc:Choice>
              <mc:Fallback>
                <p:oleObj name="CS ChemDraw Drawing" r:id="rId7" imgW="1993320" imgH="17560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7663" y="4699536"/>
                        <a:ext cx="1984375" cy="174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439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34942" y="590510"/>
            <a:ext cx="6840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200" dirty="0" smtClean="0"/>
              <a:t>4.1.5.2.  </a:t>
            </a:r>
            <a:r>
              <a:rPr lang="en-US" altLang="en-US" sz="2200" b="0" dirty="0" smtClean="0"/>
              <a:t>Other “ Neutral” Allylic Nucleophiles</a:t>
            </a:r>
            <a:endParaRPr lang="fa-IR" sz="22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34942" y="152162"/>
            <a:ext cx="6840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400" dirty="0" smtClean="0"/>
              <a:t>4.1.5. </a:t>
            </a:r>
            <a:r>
              <a:rPr lang="en-US" altLang="en-US" sz="2400" b="0" dirty="0" smtClean="0"/>
              <a:t>Use of ‘’Extended’’ organometallic reagents</a:t>
            </a:r>
            <a:endParaRPr lang="fa-IR" sz="2400" b="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01649"/>
            <a:ext cx="8229600" cy="184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95720" y="5805264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4.29.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050557"/>
              </p:ext>
            </p:extLst>
          </p:nvPr>
        </p:nvGraphicFramePr>
        <p:xfrm>
          <a:off x="2915816" y="3645024"/>
          <a:ext cx="3466533" cy="2603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9" name="CS ChemDraw Drawing" r:id="rId5" imgW="5630400" imgH="4231440" progId="ChemDraw.Document.6.0">
                  <p:embed/>
                </p:oleObj>
              </mc:Choice>
              <mc:Fallback>
                <p:oleObj name="CS ChemDraw Drawing" r:id="rId5" imgW="5630400" imgH="4231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15816" y="3645024"/>
                        <a:ext cx="3466533" cy="2603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271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34942" y="590510"/>
            <a:ext cx="6840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200" dirty="0" smtClean="0"/>
              <a:t>4.1.5.2.  </a:t>
            </a:r>
            <a:r>
              <a:rPr lang="en-US" altLang="en-US" sz="2200" b="0" dirty="0" smtClean="0"/>
              <a:t>Other “ Neutral” Allylic Nucleophiles</a:t>
            </a:r>
            <a:endParaRPr lang="fa-IR" sz="22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34942" y="152162"/>
            <a:ext cx="6840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400" dirty="0" smtClean="0"/>
              <a:t>4.1.5. </a:t>
            </a:r>
            <a:r>
              <a:rPr lang="en-US" altLang="en-US" sz="2400" b="0" dirty="0" smtClean="0"/>
              <a:t>Use of ‘’Extended’’ organometallic reagents</a:t>
            </a:r>
            <a:endParaRPr lang="fa-IR" sz="2400" b="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352203"/>
              </p:ext>
            </p:extLst>
          </p:nvPr>
        </p:nvGraphicFramePr>
        <p:xfrm>
          <a:off x="0" y="1935163"/>
          <a:ext cx="87566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1" name="CS ChemDraw Drawing" r:id="rId3" imgW="14074560" imgH="1609200" progId="ChemDraw.Document.6.0">
                  <p:embed/>
                </p:oleObj>
              </mc:Choice>
              <mc:Fallback>
                <p:oleObj name="CS ChemDraw Drawing" r:id="rId3" imgW="14074560" imgH="16092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935163"/>
                        <a:ext cx="8756650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35771" y="3140968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4.30.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1" y="3905959"/>
            <a:ext cx="7442469" cy="263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87335" y="1743770"/>
            <a:ext cx="312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fa-I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985887" y="1949116"/>
            <a:ext cx="576064" cy="459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76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34942" y="590510"/>
            <a:ext cx="6840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200" dirty="0" smtClean="0"/>
              <a:t>4.1.5.2.  </a:t>
            </a:r>
            <a:r>
              <a:rPr lang="en-US" altLang="en-US" sz="2200" b="0" dirty="0" smtClean="0"/>
              <a:t>Other “ Neutral” Allylic Nucleophiles</a:t>
            </a:r>
            <a:endParaRPr lang="fa-IR" sz="22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34942" y="152162"/>
            <a:ext cx="6840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400" dirty="0" smtClean="0"/>
              <a:t>4.1.5. </a:t>
            </a:r>
            <a:r>
              <a:rPr lang="en-US" altLang="en-US" sz="2400" b="0" dirty="0" smtClean="0"/>
              <a:t>Use of ‘’Extended’’ organometallic reagents</a:t>
            </a:r>
            <a:endParaRPr lang="fa-IR" sz="2400" b="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743114"/>
              </p:ext>
            </p:extLst>
          </p:nvPr>
        </p:nvGraphicFramePr>
        <p:xfrm>
          <a:off x="34942" y="1433036"/>
          <a:ext cx="8697913" cy="186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4" name="CS ChemDraw Drawing" r:id="rId3" imgW="6553080" imgH="1399680" progId="ChemDraw.Document.6.0">
                  <p:embed/>
                </p:oleObj>
              </mc:Choice>
              <mc:Fallback>
                <p:oleObj name="CS ChemDraw Drawing" r:id="rId3" imgW="6553080" imgH="13996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42" y="1433036"/>
                        <a:ext cx="8697913" cy="1862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97872" y="3110508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4.31.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672500"/>
              </p:ext>
            </p:extLst>
          </p:nvPr>
        </p:nvGraphicFramePr>
        <p:xfrm>
          <a:off x="1331640" y="3447482"/>
          <a:ext cx="6495247" cy="1545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5" name="CS ChemDraw Drawing" r:id="rId5" imgW="3976200" imgH="946080" progId="ChemDraw.Document.6.0">
                  <p:embed/>
                </p:oleObj>
              </mc:Choice>
              <mc:Fallback>
                <p:oleObj name="CS ChemDraw Drawing" r:id="rId5" imgW="3976200" imgH="9460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1640" y="3447482"/>
                        <a:ext cx="6495247" cy="1545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C:\Users\Class\Pictures\santez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369" y="5095875"/>
            <a:ext cx="6173787" cy="1762125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37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ZoneTexte 6"/>
          <p:cNvSpPr txBox="1"/>
          <p:nvPr/>
        </p:nvSpPr>
        <p:spPr>
          <a:xfrm>
            <a:off x="-180528" y="116632"/>
            <a:ext cx="6111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4.1.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Reaction of carbonyl compounds with nucleophiles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052736"/>
            <a:ext cx="684076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4.1.1. </a:t>
            </a:r>
            <a:r>
              <a:rPr lang="en-US" altLang="en-US" sz="2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Addition of organometallic species </a:t>
            </a:r>
            <a:r>
              <a:rPr lang="en-US" altLang="en-US" sz="22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to carbonyl compounds</a:t>
            </a:r>
            <a:endParaRPr lang="en-US" altLang="en-US" sz="220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8538" y="5178440"/>
            <a:ext cx="132760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4.2.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6" y="2419708"/>
            <a:ext cx="872363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5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34942" y="590510"/>
            <a:ext cx="6840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200" dirty="0" smtClean="0"/>
              <a:t>4.1.5.2.  </a:t>
            </a:r>
            <a:r>
              <a:rPr lang="en-US" altLang="en-US" sz="2200" b="0" dirty="0" smtClean="0"/>
              <a:t>Other “ Neutral” Allylic Nucleophiles</a:t>
            </a:r>
            <a:endParaRPr lang="fa-IR" sz="22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34942" y="152162"/>
            <a:ext cx="6840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400" dirty="0" smtClean="0"/>
              <a:t>4.1.5. </a:t>
            </a:r>
            <a:r>
              <a:rPr lang="en-US" altLang="en-US" sz="2400" b="0" dirty="0" smtClean="0"/>
              <a:t>Use of ‘’Extended’’ organometallic reagents</a:t>
            </a:r>
            <a:endParaRPr lang="fa-IR" sz="2400" b="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745154"/>
              </p:ext>
            </p:extLst>
          </p:nvPr>
        </p:nvGraphicFramePr>
        <p:xfrm>
          <a:off x="34942" y="2143491"/>
          <a:ext cx="9055318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1" name="CS ChemDraw Drawing" r:id="rId3" imgW="11571120" imgH="2577240" progId="ChemDraw.Document.6.0">
                  <p:embed/>
                </p:oleObj>
              </mc:Choice>
              <mc:Fallback>
                <p:oleObj name="CS ChemDraw Drawing" r:id="rId3" imgW="11571120" imgH="25772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42" y="2143491"/>
                        <a:ext cx="9055318" cy="2016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004842"/>
              </p:ext>
            </p:extLst>
          </p:nvPr>
        </p:nvGraphicFramePr>
        <p:xfrm>
          <a:off x="323528" y="4693493"/>
          <a:ext cx="2407909" cy="1503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2" name="CS ChemDraw Drawing" r:id="rId5" imgW="3866400" imgH="2415240" progId="ChemDraw.Document.6.0">
                  <p:embed/>
                </p:oleObj>
              </mc:Choice>
              <mc:Fallback>
                <p:oleObj name="CS ChemDraw Drawing" r:id="rId5" imgW="3866400" imgH="24152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28" y="4693493"/>
                        <a:ext cx="2407909" cy="1503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552790"/>
              </p:ext>
            </p:extLst>
          </p:nvPr>
        </p:nvGraphicFramePr>
        <p:xfrm>
          <a:off x="5292080" y="4293096"/>
          <a:ext cx="2668587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3" name="CS ChemDraw Drawing" r:id="rId7" imgW="2697480" imgH="1666440" progId="ChemDraw.Document.6.0">
                  <p:embed/>
                </p:oleObj>
              </mc:Choice>
              <mc:Fallback>
                <p:oleObj name="CS ChemDraw Drawing" r:id="rId7" imgW="2697480" imgH="1666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92080" y="4293096"/>
                        <a:ext cx="2668587" cy="166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3528" y="1774159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4.32.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1440" y="2010110"/>
            <a:ext cx="312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fa-I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24346" y="2276872"/>
            <a:ext cx="576064" cy="459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08663" y="5602575"/>
            <a:ext cx="312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fa-I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508104" y="5279141"/>
            <a:ext cx="303432" cy="451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41</a:t>
            </a:fld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34942" y="590510"/>
            <a:ext cx="6840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200" dirty="0" smtClean="0"/>
              <a:t>4.1.5.2.  </a:t>
            </a:r>
            <a:r>
              <a:rPr lang="en-US" altLang="en-US" sz="2200" b="0" dirty="0" smtClean="0"/>
              <a:t>Other “ Neutral” Allylic Nucleophiles</a:t>
            </a:r>
            <a:endParaRPr lang="fa-IR" sz="22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34942" y="152162"/>
            <a:ext cx="6840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400" dirty="0" smtClean="0"/>
              <a:t>4.1.5. </a:t>
            </a:r>
            <a:r>
              <a:rPr lang="en-US" altLang="en-US" sz="2400" b="0" dirty="0" smtClean="0"/>
              <a:t>Use of ‘’Extended’’ organometallic reagents</a:t>
            </a:r>
            <a:endParaRPr lang="fa-IR" sz="2400" b="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704194"/>
              </p:ext>
            </p:extLst>
          </p:nvPr>
        </p:nvGraphicFramePr>
        <p:xfrm>
          <a:off x="0" y="1814393"/>
          <a:ext cx="8955087" cy="369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4" name="CS ChemDraw Drawing" r:id="rId3" imgW="5407560" imgH="2233800" progId="ChemDraw.Document.6.0">
                  <p:embed/>
                </p:oleObj>
              </mc:Choice>
              <mc:Fallback>
                <p:oleObj name="CS ChemDraw Drawing" r:id="rId3" imgW="5407560" imgH="22338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814393"/>
                        <a:ext cx="8955087" cy="369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48818" y="5750143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4.33.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654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42</a:t>
            </a:fld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34942" y="590510"/>
            <a:ext cx="6840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200" dirty="0" smtClean="0"/>
              <a:t>4.1.5.2.  </a:t>
            </a:r>
            <a:r>
              <a:rPr lang="en-US" altLang="en-US" sz="2200" b="0" dirty="0" smtClean="0"/>
              <a:t>Other “ Neutral” Allylic Nucleophiles</a:t>
            </a:r>
            <a:endParaRPr lang="fa-IR" sz="22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34942" y="152162"/>
            <a:ext cx="6840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400" dirty="0" smtClean="0"/>
              <a:t>4.1.5. </a:t>
            </a:r>
            <a:r>
              <a:rPr lang="en-US" altLang="en-US" sz="2400" b="0" dirty="0" smtClean="0"/>
              <a:t>Use of ‘’Extended’’ organometallic reagents</a:t>
            </a:r>
            <a:endParaRPr lang="fa-IR" sz="24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6254184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4.34.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711397"/>
              </p:ext>
            </p:extLst>
          </p:nvPr>
        </p:nvGraphicFramePr>
        <p:xfrm>
          <a:off x="255588" y="1219200"/>
          <a:ext cx="8963025" cy="503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6" name="CS ChemDraw Drawing" r:id="rId4" imgW="7374600" imgH="4141440" progId="ChemDraw.Document.6.0">
                  <p:embed/>
                </p:oleObj>
              </mc:Choice>
              <mc:Fallback>
                <p:oleObj name="CS ChemDraw Drawing" r:id="rId4" imgW="7374600" imgH="4141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88" y="1219200"/>
                        <a:ext cx="8963025" cy="5033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999970"/>
              </p:ext>
            </p:extLst>
          </p:nvPr>
        </p:nvGraphicFramePr>
        <p:xfrm>
          <a:off x="6664325" y="4835525"/>
          <a:ext cx="163195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7" name="CS ChemDraw Drawing" r:id="rId6" imgW="2918160" imgH="1898280" progId="ChemDraw.Document.6.0">
                  <p:embed/>
                </p:oleObj>
              </mc:Choice>
              <mc:Fallback>
                <p:oleObj name="CS ChemDraw Drawing" r:id="rId6" imgW="2918160" imgH="1898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64325" y="4835525"/>
                        <a:ext cx="1631950" cy="1062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324439" y="4997212"/>
            <a:ext cx="65915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=</a:t>
            </a:r>
            <a:r>
              <a:rPr lang="en-US" dirty="0" err="1" smtClean="0"/>
              <a:t>Imd</a:t>
            </a:r>
            <a:endParaRPr lang="fa-IR" dirty="0"/>
          </a:p>
        </p:txBody>
      </p:sp>
      <p:pic>
        <p:nvPicPr>
          <p:cNvPr id="20" name="Picture 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5242"/>
            <a:ext cx="3240360" cy="20432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5967" name="Picture 127" descr="C:\Users\m\AppData\Local\Temp\SNAGHTML599097b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1843926"/>
            <a:ext cx="44862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8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43</a:t>
            </a:fld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34942" y="590510"/>
            <a:ext cx="6840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200" dirty="0" smtClean="0"/>
              <a:t>4.1.5.2.  </a:t>
            </a:r>
            <a:r>
              <a:rPr lang="en-US" altLang="en-US" sz="2200" b="0" dirty="0" smtClean="0"/>
              <a:t>Other “ Neutral” Allylic Nucleophiles</a:t>
            </a:r>
            <a:endParaRPr lang="fa-IR" sz="22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34942" y="152162"/>
            <a:ext cx="6840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400" dirty="0" smtClean="0"/>
              <a:t>4.1.5. </a:t>
            </a:r>
            <a:r>
              <a:rPr lang="en-US" altLang="en-US" sz="2400" b="0" dirty="0" smtClean="0"/>
              <a:t>Use of ‘’Extended’’ organometallic reagents</a:t>
            </a:r>
            <a:endParaRPr lang="fa-IR" sz="2400" b="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196656"/>
              </p:ext>
            </p:extLst>
          </p:nvPr>
        </p:nvGraphicFramePr>
        <p:xfrm>
          <a:off x="60539" y="1455198"/>
          <a:ext cx="8533030" cy="5083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3" name="CS ChemDraw Drawing" r:id="rId3" imgW="3764520" imgH="2588400" progId="ChemDraw.Document.6.0">
                  <p:embed/>
                </p:oleObj>
              </mc:Choice>
              <mc:Fallback>
                <p:oleObj name="CS ChemDraw Drawing" r:id="rId3" imgW="3764520" imgH="25884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539" y="1455198"/>
                        <a:ext cx="8533030" cy="5083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298756" y="13560564"/>
            <a:ext cx="243891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4.35.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pic>
        <p:nvPicPr>
          <p:cNvPr id="36868" name="Picture 4" descr="(−)-Sparteine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805" y="5673973"/>
            <a:ext cx="1909903" cy="103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01832" y="6102588"/>
            <a:ext cx="125136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Sparteine =</a:t>
            </a:r>
            <a:endParaRPr lang="fa-IR" dirty="0"/>
          </a:p>
        </p:txBody>
      </p:sp>
      <p:sp>
        <p:nvSpPr>
          <p:cNvPr id="13" name="TextBox 12"/>
          <p:cNvSpPr txBox="1"/>
          <p:nvPr/>
        </p:nvSpPr>
        <p:spPr>
          <a:xfrm>
            <a:off x="899592" y="5773673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4.35.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380570" y="3781031"/>
            <a:ext cx="576064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995936" y="4574656"/>
            <a:ext cx="576064" cy="294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68602" y="4721783"/>
            <a:ext cx="32733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fa-I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24382" y="3580976"/>
            <a:ext cx="35618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fa-I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26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44</a:t>
            </a:fld>
            <a:endParaRPr lang="fr-FR"/>
          </a:p>
        </p:txBody>
      </p:sp>
      <p:pic>
        <p:nvPicPr>
          <p:cNvPr id="5" name="Picture 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6253971" cy="60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53200" y="6254184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4.35.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497405"/>
              </p:ext>
            </p:extLst>
          </p:nvPr>
        </p:nvGraphicFramePr>
        <p:xfrm>
          <a:off x="5799138" y="2709863"/>
          <a:ext cx="2678112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3" name="CS ChemDraw Drawing" r:id="rId4" imgW="1236960" imgH="912240" progId="ChemDraw.Document.6.0">
                  <p:embed/>
                </p:oleObj>
              </mc:Choice>
              <mc:Fallback>
                <p:oleObj name="CS ChemDraw Drawing" r:id="rId4" imgW="1236960" imgH="9122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99138" y="2709863"/>
                        <a:ext cx="2678112" cy="196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7032943" y="3855299"/>
            <a:ext cx="386419" cy="464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518120" y="4087354"/>
            <a:ext cx="576064" cy="294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04513" y="4221088"/>
            <a:ext cx="32733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fa-I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9362" y="4168334"/>
            <a:ext cx="35618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fa-I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20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45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3339" y="655337"/>
            <a:ext cx="68407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justLow"/>
            <a:r>
              <a:rPr lang="en-US" sz="2400" dirty="0" smtClean="0"/>
              <a:t>4.1.6. </a:t>
            </a:r>
            <a:r>
              <a:rPr lang="en-US" sz="2400" b="0" dirty="0" smtClean="0"/>
              <a:t>Reaction of acetylene and allenic anions</a:t>
            </a:r>
            <a:r>
              <a:rPr lang="en-US" sz="2400" b="0" dirty="0"/>
              <a:t/>
            </a:r>
            <a:br>
              <a:rPr lang="en-US" sz="2400" b="0" dirty="0"/>
            </a:br>
            <a:endParaRPr lang="fa-IR" sz="24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5773673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4.36.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018151"/>
              </p:ext>
            </p:extLst>
          </p:nvPr>
        </p:nvGraphicFramePr>
        <p:xfrm>
          <a:off x="323528" y="1700808"/>
          <a:ext cx="8583637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6" name="CS ChemDraw Drawing" r:id="rId3" imgW="4908600" imgH="1199520" progId="ChemDraw.Document.6.0">
                  <p:embed/>
                </p:oleObj>
              </mc:Choice>
              <mc:Fallback>
                <p:oleObj name="CS ChemDraw Drawing" r:id="rId3" imgW="4908600" imgH="11995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700808"/>
                        <a:ext cx="8583637" cy="2088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650751"/>
              </p:ext>
            </p:extLst>
          </p:nvPr>
        </p:nvGraphicFramePr>
        <p:xfrm>
          <a:off x="3632200" y="4151313"/>
          <a:ext cx="2794000" cy="251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7" name="CS ChemDraw Drawing" r:id="rId5" imgW="2800440" imgH="2519640" progId="ChemDraw.Document.6.0">
                  <p:embed/>
                </p:oleObj>
              </mc:Choice>
              <mc:Fallback>
                <p:oleObj name="CS ChemDraw Drawing" r:id="rId5" imgW="2800440" imgH="25196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32200" y="4151313"/>
                        <a:ext cx="2794000" cy="2513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004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46</a:t>
            </a:fld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1331640" y="3247619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4.37.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224524"/>
              </p:ext>
            </p:extLst>
          </p:nvPr>
        </p:nvGraphicFramePr>
        <p:xfrm>
          <a:off x="1103313" y="1366838"/>
          <a:ext cx="5881687" cy="376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7" name="CS ChemDraw Drawing" r:id="rId3" imgW="3360600" imgH="2148120" progId="ChemDraw.Document.6.0">
                  <p:embed/>
                </p:oleObj>
              </mc:Choice>
              <mc:Fallback>
                <p:oleObj name="CS ChemDraw Drawing" r:id="rId3" imgW="3360600" imgH="21481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3313" y="1366838"/>
                        <a:ext cx="5881687" cy="376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043331"/>
            <a:ext cx="3036260" cy="2597016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339" y="655337"/>
            <a:ext cx="68407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justLow"/>
            <a:r>
              <a:rPr lang="en-US" sz="2400" dirty="0" smtClean="0"/>
              <a:t>4.1.6. </a:t>
            </a:r>
            <a:r>
              <a:rPr lang="en-US" sz="2400" b="0" dirty="0" smtClean="0"/>
              <a:t>Reaction of acetylene and allenic anions</a:t>
            </a:r>
            <a:r>
              <a:rPr lang="en-US" sz="2400" b="0" dirty="0"/>
              <a:t/>
            </a:r>
            <a:br>
              <a:rPr lang="en-US" sz="2400" b="0" dirty="0"/>
            </a:br>
            <a:endParaRPr lang="fa-IR" sz="2400" b="0" dirty="0"/>
          </a:p>
        </p:txBody>
      </p:sp>
    </p:spTree>
    <p:extLst>
      <p:ext uri="{BB962C8B-B14F-4D97-AF65-F5344CB8AC3E}">
        <p14:creationId xmlns:p14="http://schemas.microsoft.com/office/powerpoint/2010/main" val="356877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47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34942" y="152162"/>
            <a:ext cx="6840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400" dirty="0" smtClean="0"/>
              <a:t>4.2. </a:t>
            </a:r>
            <a:r>
              <a:rPr lang="en-US" altLang="en-US" sz="2400" b="0" dirty="0" smtClean="0"/>
              <a:t>Acetal reaction</a:t>
            </a:r>
            <a:endParaRPr lang="fa-IR" sz="24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5805264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4.38.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976704"/>
              </p:ext>
            </p:extLst>
          </p:nvPr>
        </p:nvGraphicFramePr>
        <p:xfrm>
          <a:off x="107504" y="1700808"/>
          <a:ext cx="8002681" cy="3737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5" name="CS ChemDraw Drawing" r:id="rId3" imgW="5605920" imgH="2617560" progId="ChemDraw.Document.6.0">
                  <p:embed/>
                </p:oleObj>
              </mc:Choice>
              <mc:Fallback>
                <p:oleObj name="CS ChemDraw Drawing" r:id="rId3" imgW="5605920" imgH="26175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1700808"/>
                        <a:ext cx="8002681" cy="3737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511503"/>
              </p:ext>
            </p:extLst>
          </p:nvPr>
        </p:nvGraphicFramePr>
        <p:xfrm>
          <a:off x="5724128" y="4994051"/>
          <a:ext cx="3122613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6" name="CS ChemDraw Drawing" r:id="rId5" imgW="3138120" imgH="1628280" progId="ChemDraw.Document.6.0">
                  <p:embed/>
                </p:oleObj>
              </mc:Choice>
              <mc:Fallback>
                <p:oleObj name="CS ChemDraw Drawing" r:id="rId5" imgW="3138120" imgH="1628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24128" y="4994051"/>
                        <a:ext cx="3122613" cy="162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8244408" y="4889052"/>
            <a:ext cx="216024" cy="412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875702" y="6174596"/>
            <a:ext cx="216578" cy="441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84168" y="1293238"/>
            <a:ext cx="72008" cy="646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939598" y="2804023"/>
            <a:ext cx="613602" cy="480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13330" y="933545"/>
            <a:ext cx="35618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fa-I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3200" y="3110834"/>
            <a:ext cx="35618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fa-I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57220" y="6416421"/>
            <a:ext cx="35618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fa-I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60432" y="4598120"/>
            <a:ext cx="35618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fa-I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61" y="770439"/>
            <a:ext cx="1557597" cy="7143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51" y="927738"/>
            <a:ext cx="1052987" cy="7655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424" y="942946"/>
            <a:ext cx="1005403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ROTMS=</a:t>
            </a: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72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5" grpId="0"/>
      <p:bldP spid="5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48</a:t>
            </a:fld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251520" y="5805264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4.39.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365707"/>
              </p:ext>
            </p:extLst>
          </p:nvPr>
        </p:nvGraphicFramePr>
        <p:xfrm>
          <a:off x="395536" y="1700808"/>
          <a:ext cx="7344816" cy="3026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5" name="CS ChemDraw Drawing" r:id="rId3" imgW="5203440" imgH="2146680" progId="ChemDraw.Document.6.0">
                  <p:embed/>
                </p:oleObj>
              </mc:Choice>
              <mc:Fallback>
                <p:oleObj name="CS ChemDraw Drawing" r:id="rId3" imgW="5203440" imgH="21466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7344816" cy="3026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68567"/>
              </p:ext>
            </p:extLst>
          </p:nvPr>
        </p:nvGraphicFramePr>
        <p:xfrm>
          <a:off x="5291848" y="4443244"/>
          <a:ext cx="3167707" cy="1857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6" name="CS ChemDraw Drawing" r:id="rId5" imgW="3753360" imgH="2200680" progId="ChemDraw.Document.6.0">
                  <p:embed/>
                </p:oleObj>
              </mc:Choice>
              <mc:Fallback>
                <p:oleObj name="CS ChemDraw Drawing" r:id="rId5" imgW="3753360" imgH="22006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91848" y="4443244"/>
                        <a:ext cx="3167707" cy="1857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942" y="152162"/>
            <a:ext cx="6840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400" dirty="0" smtClean="0"/>
              <a:t>4.2. </a:t>
            </a:r>
            <a:r>
              <a:rPr lang="en-US" altLang="en-US" sz="2400" b="0" dirty="0" smtClean="0"/>
              <a:t>Acetal reaction</a:t>
            </a:r>
            <a:endParaRPr lang="fa-IR" sz="2400" b="0" dirty="0"/>
          </a:p>
        </p:txBody>
      </p:sp>
    </p:spTree>
    <p:extLst>
      <p:ext uri="{BB962C8B-B14F-4D97-AF65-F5344CB8AC3E}">
        <p14:creationId xmlns:p14="http://schemas.microsoft.com/office/powerpoint/2010/main" val="392133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243658"/>
            <a:ext cx="4432460" cy="24398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49</a:t>
            </a:fld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251520" y="5805264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4.40.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344886"/>
              </p:ext>
            </p:extLst>
          </p:nvPr>
        </p:nvGraphicFramePr>
        <p:xfrm>
          <a:off x="33338" y="1193800"/>
          <a:ext cx="7693025" cy="392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1" name="CS ChemDraw Drawing" r:id="rId4" imgW="5139360" imgH="2622600" progId="ChemDraw.Document.6.0">
                  <p:embed/>
                </p:oleObj>
              </mc:Choice>
              <mc:Fallback>
                <p:oleObj name="CS ChemDraw Drawing" r:id="rId4" imgW="5139360" imgH="26226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338" y="1193800"/>
                        <a:ext cx="7693025" cy="392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18" y="1459745"/>
            <a:ext cx="5623097" cy="415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942" y="152162"/>
            <a:ext cx="6840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400" dirty="0" smtClean="0"/>
              <a:t>4.2. </a:t>
            </a:r>
            <a:r>
              <a:rPr lang="en-US" altLang="en-US" sz="2400" b="0" dirty="0" smtClean="0"/>
              <a:t>Acetal reaction</a:t>
            </a:r>
            <a:endParaRPr lang="fa-IR" sz="2400" b="0" dirty="0"/>
          </a:p>
        </p:txBody>
      </p:sp>
    </p:spTree>
    <p:extLst>
      <p:ext uri="{BB962C8B-B14F-4D97-AF65-F5344CB8AC3E}">
        <p14:creationId xmlns:p14="http://schemas.microsoft.com/office/powerpoint/2010/main" val="339305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5" y="2511193"/>
            <a:ext cx="896448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76787"/>
            <a:ext cx="2016224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394" y="4861635"/>
            <a:ext cx="21812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908720"/>
            <a:ext cx="132760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4.2.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168623"/>
              </p:ext>
            </p:extLst>
          </p:nvPr>
        </p:nvGraphicFramePr>
        <p:xfrm>
          <a:off x="1479550" y="1277938"/>
          <a:ext cx="1612900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1" name="CS ChemDraw Drawing" r:id="rId6" imgW="2746440" imgH="2448000" progId="ChemDraw.Document.6.0">
                  <p:embed/>
                </p:oleObj>
              </mc:Choice>
              <mc:Fallback>
                <p:oleObj name="CS ChemDraw Drawing" r:id="rId6" imgW="2746440" imgH="2448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9550" y="1277938"/>
                        <a:ext cx="1612900" cy="1433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403541"/>
              </p:ext>
            </p:extLst>
          </p:nvPr>
        </p:nvGraphicFramePr>
        <p:xfrm>
          <a:off x="4644008" y="882102"/>
          <a:ext cx="2464497" cy="1529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2" name="CS ChemDraw Drawing" r:id="rId8" imgW="3513240" imgH="2179080" progId="ChemDraw.Document.6.0">
                  <p:embed/>
                </p:oleObj>
              </mc:Choice>
              <mc:Fallback>
                <p:oleObj name="CS ChemDraw Drawing" r:id="rId8" imgW="3513240" imgH="21790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44008" y="882102"/>
                        <a:ext cx="2464497" cy="1529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287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50</a:t>
            </a:fld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251520" y="5805264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4.42.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42" y="152162"/>
            <a:ext cx="6840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400" dirty="0" smtClean="0"/>
              <a:t>4.2. </a:t>
            </a:r>
            <a:r>
              <a:rPr lang="en-US" altLang="en-US" sz="2400" b="0" dirty="0" smtClean="0"/>
              <a:t>Acetal reaction</a:t>
            </a:r>
            <a:endParaRPr lang="fa-IR" sz="2400" b="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459191"/>
              </p:ext>
            </p:extLst>
          </p:nvPr>
        </p:nvGraphicFramePr>
        <p:xfrm>
          <a:off x="216468" y="1268760"/>
          <a:ext cx="7714803" cy="2745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0" name="CS ChemDraw Drawing" r:id="rId3" imgW="5924520" imgH="2108160" progId="ChemDraw.Document.6.0">
                  <p:embed/>
                </p:oleObj>
              </mc:Choice>
              <mc:Fallback>
                <p:oleObj name="CS ChemDraw Drawing" r:id="rId3" imgW="5924520" imgH="21081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468" y="1268760"/>
                        <a:ext cx="7714803" cy="2745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928782"/>
              </p:ext>
            </p:extLst>
          </p:nvPr>
        </p:nvGraphicFramePr>
        <p:xfrm>
          <a:off x="3779912" y="4193763"/>
          <a:ext cx="34671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1" name="CS ChemDraw Drawing" r:id="rId5" imgW="3466800" imgH="2183760" progId="ChemDraw.Document.6.0">
                  <p:embed/>
                </p:oleObj>
              </mc:Choice>
              <mc:Fallback>
                <p:oleObj name="CS ChemDraw Drawing" r:id="rId5" imgW="3466800" imgH="21837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79912" y="4193763"/>
                        <a:ext cx="3467100" cy="218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22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51</a:t>
            </a:fld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251520" y="5805264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4.43.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42" y="152162"/>
            <a:ext cx="6840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400" dirty="0" smtClean="0"/>
              <a:t>4.2. </a:t>
            </a:r>
            <a:r>
              <a:rPr lang="en-US" altLang="en-US" sz="2400" b="0" dirty="0" smtClean="0"/>
              <a:t>Acetal reaction</a:t>
            </a:r>
            <a:endParaRPr lang="fa-IR" sz="2400" b="0" dirty="0"/>
          </a:p>
        </p:txBody>
      </p:sp>
      <p:graphicFrame>
        <p:nvGraphicFramePr>
          <p:cNvPr id="6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653008"/>
              </p:ext>
            </p:extLst>
          </p:nvPr>
        </p:nvGraphicFramePr>
        <p:xfrm>
          <a:off x="34942" y="836712"/>
          <a:ext cx="7975600" cy="443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6" name="CS ChemDraw Drawing" r:id="rId3" imgW="6280920" imgH="3489840" progId="ChemDraw.Document.6.0">
                  <p:embed/>
                </p:oleObj>
              </mc:Choice>
              <mc:Fallback>
                <p:oleObj name="CS ChemDraw Drawing" r:id="rId3" imgW="6280920" imgH="3489840" progId="ChemDraw.Document.6.0">
                  <p:embed/>
                  <p:pic>
                    <p:nvPicPr>
                      <p:cNvPr id="4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2" y="836712"/>
                        <a:ext cx="7975600" cy="443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636082"/>
              </p:ext>
            </p:extLst>
          </p:nvPr>
        </p:nvGraphicFramePr>
        <p:xfrm>
          <a:off x="2627784" y="4329113"/>
          <a:ext cx="4159250" cy="252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7" name="CS ChemDraw Drawing" r:id="rId5" imgW="4189680" imgH="2547000" progId="ChemDraw.Document.6.0">
                  <p:embed/>
                </p:oleObj>
              </mc:Choice>
              <mc:Fallback>
                <p:oleObj name="CS ChemDraw Drawing" r:id="rId5" imgW="4189680" imgH="2547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7784" y="4329113"/>
                        <a:ext cx="4159250" cy="2528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424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52</a:t>
            </a:fld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251520" y="332656"/>
            <a:ext cx="68407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3200" dirty="0" smtClean="0"/>
              <a:t>4.3. </a:t>
            </a:r>
            <a:r>
              <a:rPr lang="en-US" altLang="en-US" sz="3200" b="0" dirty="0" smtClean="0"/>
              <a:t>Other Electrophiles</a:t>
            </a:r>
            <a:endParaRPr lang="fa-IR" sz="32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5987018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4.44.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526085"/>
              </p:ext>
            </p:extLst>
          </p:nvPr>
        </p:nvGraphicFramePr>
        <p:xfrm>
          <a:off x="395536" y="2215666"/>
          <a:ext cx="7985229" cy="1575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6" name="CS ChemDraw Drawing" r:id="rId3" imgW="5574240" imgH="1106640" progId="ChemDraw.Document.6.0">
                  <p:embed/>
                </p:oleObj>
              </mc:Choice>
              <mc:Fallback>
                <p:oleObj name="CS ChemDraw Drawing" r:id="rId3" imgW="5574240" imgH="11066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2215666"/>
                        <a:ext cx="7985229" cy="1575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015745"/>
              </p:ext>
            </p:extLst>
          </p:nvPr>
        </p:nvGraphicFramePr>
        <p:xfrm>
          <a:off x="813100" y="3717032"/>
          <a:ext cx="7150100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7" name="CS ChemDraw Drawing" r:id="rId5" imgW="7205040" imgH="1909440" progId="ChemDraw.Document.6.0">
                  <p:embed/>
                </p:oleObj>
              </mc:Choice>
              <mc:Fallback>
                <p:oleObj name="CS ChemDraw Drawing" r:id="rId5" imgW="7205040" imgH="1909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3100" y="3717032"/>
                        <a:ext cx="7150100" cy="189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282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53</a:t>
            </a:fld>
            <a:endParaRPr lang="fr-F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932322"/>
              </p:ext>
            </p:extLst>
          </p:nvPr>
        </p:nvGraphicFramePr>
        <p:xfrm>
          <a:off x="212725" y="1339850"/>
          <a:ext cx="7112000" cy="190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9" name="CS ChemDraw Drawing" r:id="rId3" imgW="4350600" imgH="1162440" progId="ChemDraw.Document.6.0">
                  <p:embed/>
                </p:oleObj>
              </mc:Choice>
              <mc:Fallback>
                <p:oleObj name="CS ChemDraw Drawing" r:id="rId3" imgW="4350600" imgH="1162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725" y="1339850"/>
                        <a:ext cx="7112000" cy="1900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332656"/>
            <a:ext cx="68407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3200" dirty="0" smtClean="0"/>
              <a:t>4.3. </a:t>
            </a:r>
            <a:r>
              <a:rPr lang="en-US" altLang="en-US" sz="3200" b="0" dirty="0" smtClean="0"/>
              <a:t>Other Electrophiles</a:t>
            </a:r>
            <a:endParaRPr lang="fa-IR" sz="32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6363555" y="5987018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4.45.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388058"/>
              </p:ext>
            </p:extLst>
          </p:nvPr>
        </p:nvGraphicFramePr>
        <p:xfrm>
          <a:off x="899592" y="3689555"/>
          <a:ext cx="4721721" cy="2533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0" name="CS ChemDraw Drawing" r:id="rId5" imgW="5458320" imgH="2927520" progId="ChemDraw.Document.6.0">
                  <p:embed/>
                </p:oleObj>
              </mc:Choice>
              <mc:Fallback>
                <p:oleObj name="CS ChemDraw Drawing" r:id="rId5" imgW="5458320" imgH="29275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9592" y="3689555"/>
                        <a:ext cx="4721721" cy="2533848"/>
                      </a:xfrm>
                      <a:prstGeom prst="rect">
                        <a:avLst/>
                      </a:prstGeom>
                      <a:blipFill>
                        <a:blip r:embed="rId7"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738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54</a:t>
            </a:fld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251520" y="332656"/>
            <a:ext cx="68407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3200" dirty="0" smtClean="0"/>
              <a:t>4.3. </a:t>
            </a:r>
            <a:r>
              <a:rPr lang="en-US" altLang="en-US" sz="3200" b="0" dirty="0" smtClean="0"/>
              <a:t>Other Electrophiles</a:t>
            </a:r>
            <a:endParaRPr lang="fa-IR" sz="32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6363555" y="5987018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4.46.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530507"/>
              </p:ext>
            </p:extLst>
          </p:nvPr>
        </p:nvGraphicFramePr>
        <p:xfrm>
          <a:off x="270665" y="1628800"/>
          <a:ext cx="7632848" cy="258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1" name="CS ChemDraw Drawing" r:id="rId3" imgW="12360960" imgH="4181040" progId="ChemDraw.Document.6.0">
                  <p:embed/>
                </p:oleObj>
              </mc:Choice>
              <mc:Fallback>
                <p:oleObj name="CS ChemDraw Drawing" r:id="rId3" imgW="12360960" imgH="41810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0665" y="1628800"/>
                        <a:ext cx="7632848" cy="258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059113"/>
              </p:ext>
            </p:extLst>
          </p:nvPr>
        </p:nvGraphicFramePr>
        <p:xfrm>
          <a:off x="3059832" y="3977185"/>
          <a:ext cx="2865438" cy="259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2" name="CS ChemDraw Drawing" r:id="rId5" imgW="3878640" imgH="3510720" progId="ChemDraw.Document.6.0">
                  <p:embed/>
                </p:oleObj>
              </mc:Choice>
              <mc:Fallback>
                <p:oleObj name="CS ChemDraw Drawing" r:id="rId5" imgW="3878640" imgH="35107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59832" y="3977185"/>
                        <a:ext cx="2865438" cy="2595562"/>
                      </a:xfrm>
                      <a:prstGeom prst="rect">
                        <a:avLst/>
                      </a:prstGeom>
                      <a:blipFill>
                        <a:blip r:embed="rId7"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644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55</a:t>
            </a:fld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251520" y="332656"/>
            <a:ext cx="68407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3200" dirty="0" smtClean="0"/>
              <a:t>4.3. </a:t>
            </a:r>
            <a:r>
              <a:rPr lang="en-US" altLang="en-US" sz="3200" b="0" dirty="0" smtClean="0"/>
              <a:t>Other Electrophiles</a:t>
            </a:r>
            <a:endParaRPr lang="fa-IR" sz="32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3634931" y="6381328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4.47.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116317"/>
              </p:ext>
            </p:extLst>
          </p:nvPr>
        </p:nvGraphicFramePr>
        <p:xfrm>
          <a:off x="222031" y="1484784"/>
          <a:ext cx="8283252" cy="3256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5" name="CS ChemDraw Drawing" r:id="rId3" imgW="5221080" imgH="2052000" progId="ChemDraw.Document.6.0">
                  <p:embed/>
                </p:oleObj>
              </mc:Choice>
              <mc:Fallback>
                <p:oleObj name="CS ChemDraw Drawing" r:id="rId3" imgW="5221080" imgH="2052000" progId="ChemDraw.Document.6.0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031" y="1484784"/>
                        <a:ext cx="8283252" cy="3256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8" y="4920036"/>
            <a:ext cx="7893723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1" y="332656"/>
            <a:ext cx="68407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3200" dirty="0" smtClean="0"/>
              <a:t>4.3. </a:t>
            </a:r>
            <a:r>
              <a:rPr lang="en-US" altLang="en-US" sz="3200" b="0" dirty="0" smtClean="0"/>
              <a:t>Other Electrophiles</a:t>
            </a:r>
            <a:endParaRPr lang="fa-IR" sz="32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3634932" y="6381328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4.47.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6978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483639"/>
              </p:ext>
            </p:extLst>
          </p:nvPr>
        </p:nvGraphicFramePr>
        <p:xfrm>
          <a:off x="2699792" y="4509120"/>
          <a:ext cx="3672408" cy="2177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0" name="CS ChemDraw Drawing" r:id="rId3" imgW="4548960" imgH="2692800" progId="ChemDraw.Document.6.0">
                  <p:embed/>
                </p:oleObj>
              </mc:Choice>
              <mc:Fallback>
                <p:oleObj name="CS ChemDraw Drawing" r:id="rId3" imgW="4548960" imgH="2692800" progId="ChemDraw.Document.6.0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9792" y="4509120"/>
                        <a:ext cx="3672408" cy="2177922"/>
                      </a:xfrm>
                      <a:prstGeom prst="rect">
                        <a:avLst/>
                      </a:prstGeom>
                      <a:blipFill>
                        <a:blip r:embed="rId5"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4" y="116632"/>
            <a:ext cx="68407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3200" dirty="0" smtClean="0"/>
              <a:t>4.3. </a:t>
            </a:r>
            <a:r>
              <a:rPr lang="en-US" altLang="en-US" sz="3200" b="0" dirty="0" smtClean="0"/>
              <a:t>Other Electrophiles</a:t>
            </a:r>
            <a:endParaRPr lang="fa-IR" sz="32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7380312" y="3068960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4.48.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02200"/>
              </p:ext>
            </p:extLst>
          </p:nvPr>
        </p:nvGraphicFramePr>
        <p:xfrm>
          <a:off x="0" y="984250"/>
          <a:ext cx="8018463" cy="402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1" name="CS ChemDraw Drawing" r:id="rId6" imgW="6177600" imgH="3102480" progId="ChemDraw.Document.6.0">
                  <p:embed/>
                </p:oleObj>
              </mc:Choice>
              <mc:Fallback>
                <p:oleObj name="CS ChemDraw Drawing" r:id="rId6" imgW="6177600" imgH="3102480" progId="ChemDraw.Document.6.0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984250"/>
                        <a:ext cx="8018463" cy="4027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571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57</a:t>
            </a:fld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395536" y="620688"/>
            <a:ext cx="68407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3200" dirty="0" smtClean="0"/>
              <a:t>4.3. </a:t>
            </a:r>
            <a:r>
              <a:rPr lang="en-US" altLang="en-US" sz="3200" b="0" dirty="0" smtClean="0"/>
              <a:t>Other Electrophiles</a:t>
            </a:r>
            <a:endParaRPr lang="fa-IR" sz="32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736821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4.49.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754337"/>
              </p:ext>
            </p:extLst>
          </p:nvPr>
        </p:nvGraphicFramePr>
        <p:xfrm>
          <a:off x="188531" y="1988840"/>
          <a:ext cx="8955469" cy="1584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6" name="CS ChemDraw Drawing" r:id="rId3" imgW="6297480" imgH="1107720" progId="ChemDraw.Document.6.0">
                  <p:embed/>
                </p:oleObj>
              </mc:Choice>
              <mc:Fallback>
                <p:oleObj name="CS ChemDraw Drawing" r:id="rId3" imgW="6297480" imgH="1107720" progId="ChemDraw.Document.6.0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531" y="1988840"/>
                        <a:ext cx="8955469" cy="1584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524173"/>
              </p:ext>
            </p:extLst>
          </p:nvPr>
        </p:nvGraphicFramePr>
        <p:xfrm>
          <a:off x="2727325" y="4324350"/>
          <a:ext cx="3821113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7" name="CS ChemDraw Drawing" r:id="rId5" imgW="5463720" imgH="3408840" progId="ChemDraw.Document.6.0">
                  <p:embed/>
                </p:oleObj>
              </mc:Choice>
              <mc:Fallback>
                <p:oleObj name="CS ChemDraw Drawing" r:id="rId5" imgW="5463720" imgH="3408840" progId="ChemDraw.Document.6.0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27325" y="4324350"/>
                        <a:ext cx="3821113" cy="238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861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58</a:t>
            </a:fld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107504" y="116632"/>
            <a:ext cx="6840760" cy="19649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smtClean="0"/>
              <a:t>4.5. </a:t>
            </a:r>
            <a:r>
              <a:rPr lang="en-US" altLang="en-US" sz="3200" b="0" dirty="0" smtClean="0"/>
              <a:t>Reductions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4.5.1. </a:t>
            </a:r>
            <a:r>
              <a:rPr lang="en-US" altLang="en-US" sz="2800" b="0" dirty="0">
                <a:ea typeface="Adobe Ming Std L"/>
              </a:rPr>
              <a:t>Addition to carbonyl </a:t>
            </a:r>
            <a:r>
              <a:rPr lang="en-US" altLang="en-US" sz="2800" b="0" dirty="0" smtClean="0">
                <a:ea typeface="Adobe Ming Std L"/>
              </a:rPr>
              <a:t>compounds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4.5.1.1. </a:t>
            </a:r>
            <a:r>
              <a:rPr lang="en-US" altLang="en-US" sz="2400" b="0" dirty="0">
                <a:ea typeface="Adobe Ming Std L"/>
              </a:rPr>
              <a:t>Addition </a:t>
            </a:r>
            <a:r>
              <a:rPr lang="en-US" altLang="en-US" sz="2400" b="0" dirty="0" smtClean="0">
                <a:ea typeface="Adobe Ming Std L"/>
              </a:rPr>
              <a:t>to acyclic </a:t>
            </a:r>
            <a:r>
              <a:rPr lang="en-US" altLang="en-US" sz="2400" b="0" dirty="0">
                <a:ea typeface="Adobe Ming Std L"/>
              </a:rPr>
              <a:t>carbonyl compounds</a:t>
            </a:r>
            <a:endParaRPr lang="fa-IR" sz="2400" b="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076035"/>
              </p:ext>
            </p:extLst>
          </p:nvPr>
        </p:nvGraphicFramePr>
        <p:xfrm>
          <a:off x="676275" y="2276475"/>
          <a:ext cx="7975600" cy="291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0" name="CS ChemDraw Drawing" r:id="rId3" imgW="5167080" imgH="1885680" progId="ChemDraw.Document.6.0">
                  <p:embed/>
                </p:oleObj>
              </mc:Choice>
              <mc:Fallback>
                <p:oleObj name="CS ChemDraw Drawing" r:id="rId3" imgW="5167080" imgH="18856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6275" y="2276475"/>
                        <a:ext cx="7975600" cy="291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788956"/>
              </p:ext>
            </p:extLst>
          </p:nvPr>
        </p:nvGraphicFramePr>
        <p:xfrm>
          <a:off x="2125663" y="4654550"/>
          <a:ext cx="2397125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1" name="CS ChemDraw Drawing" r:id="rId5" imgW="2418480" imgH="1901880" progId="ChemDraw.Document.6.0">
                  <p:embed/>
                </p:oleObj>
              </mc:Choice>
              <mc:Fallback>
                <p:oleObj name="CS ChemDraw Drawing" r:id="rId5" imgW="2418480" imgH="19018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5663" y="4654550"/>
                        <a:ext cx="2397125" cy="188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09269" y="5987018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4.51.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6761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59</a:t>
            </a:fld>
            <a:endParaRPr lang="fr-F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639853"/>
              </p:ext>
            </p:extLst>
          </p:nvPr>
        </p:nvGraphicFramePr>
        <p:xfrm>
          <a:off x="193675" y="2224729"/>
          <a:ext cx="8493125" cy="369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3" name="CS ChemDraw Drawing" r:id="rId4" imgW="5477400" imgH="2382480" progId="ChemDraw.Document.6.0">
                  <p:embed/>
                </p:oleObj>
              </mc:Choice>
              <mc:Fallback>
                <p:oleObj name="CS ChemDraw Drawing" r:id="rId4" imgW="5477400" imgH="23824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675" y="2224729"/>
                        <a:ext cx="8493125" cy="3690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4" y="19917"/>
            <a:ext cx="6840760" cy="19649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smtClean="0"/>
              <a:t>4.5. </a:t>
            </a:r>
            <a:r>
              <a:rPr lang="en-US" altLang="en-US" sz="3200" b="0" dirty="0" smtClean="0"/>
              <a:t>Reductions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4.5.1. </a:t>
            </a:r>
            <a:r>
              <a:rPr lang="en-US" altLang="en-US" sz="2800" b="0" dirty="0">
                <a:ea typeface="Adobe Ming Std L"/>
              </a:rPr>
              <a:t>Addition to carbonyl </a:t>
            </a:r>
            <a:r>
              <a:rPr lang="en-US" altLang="en-US" sz="2800" b="0" dirty="0" smtClean="0">
                <a:ea typeface="Adobe Ming Std L"/>
              </a:rPr>
              <a:t>compounds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4.5.1.1. </a:t>
            </a:r>
            <a:r>
              <a:rPr lang="en-US" altLang="en-US" sz="2400" b="0" dirty="0">
                <a:ea typeface="Adobe Ming Std L"/>
              </a:rPr>
              <a:t>Addition </a:t>
            </a:r>
            <a:r>
              <a:rPr lang="en-US" altLang="en-US" sz="2400" b="0" dirty="0" smtClean="0">
                <a:ea typeface="Adobe Ming Std L"/>
              </a:rPr>
              <a:t>to acyclic </a:t>
            </a:r>
            <a:r>
              <a:rPr lang="en-US" altLang="en-US" sz="2400" b="0" dirty="0">
                <a:ea typeface="Adobe Ming Std L"/>
              </a:rPr>
              <a:t>carbonyl compounds</a:t>
            </a:r>
            <a:endParaRPr lang="fa-IR" sz="24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5947053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4.52.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038497"/>
              </p:ext>
            </p:extLst>
          </p:nvPr>
        </p:nvGraphicFramePr>
        <p:xfrm>
          <a:off x="2382273" y="404664"/>
          <a:ext cx="3778101" cy="5863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4" name="CS ChemDraw Drawing" r:id="rId6" imgW="4385520" imgH="6806880" progId="ChemDraw.Document.6.0">
                  <p:embed/>
                </p:oleObj>
              </mc:Choice>
              <mc:Fallback>
                <p:oleObj name="CS ChemDraw Drawing" r:id="rId6" imgW="4385520" imgH="6806880" progId="ChemDraw.Document.6.0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82273" y="404664"/>
                        <a:ext cx="3778101" cy="58633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76056" y="2060848"/>
            <a:ext cx="1988108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Reactant-like TS</a:t>
            </a:r>
          </a:p>
          <a:p>
            <a:r>
              <a:rPr lang="en-US" dirty="0" smtClean="0"/>
              <a:t>TS formation is late</a:t>
            </a:r>
          </a:p>
          <a:p>
            <a:r>
              <a:rPr lang="en-US" dirty="0" smtClean="0"/>
              <a:t>Nu is large</a:t>
            </a:r>
            <a:endParaRPr lang="fa-IR" dirty="0"/>
          </a:p>
        </p:txBody>
      </p:sp>
      <p:sp>
        <p:nvSpPr>
          <p:cNvPr id="9" name="TextBox 8"/>
          <p:cNvSpPr txBox="1"/>
          <p:nvPr/>
        </p:nvSpPr>
        <p:spPr>
          <a:xfrm>
            <a:off x="3059832" y="6122463"/>
            <a:ext cx="435221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Intermediate complex formed with O of C=O</a:t>
            </a:r>
          </a:p>
          <a:p>
            <a:r>
              <a:rPr lang="en-US" dirty="0" smtClean="0"/>
              <a:t>Equatorial position is occupied </a:t>
            </a:r>
          </a:p>
        </p:txBody>
      </p:sp>
    </p:spTree>
    <p:extLst>
      <p:ext uri="{BB962C8B-B14F-4D97-AF65-F5344CB8AC3E}">
        <p14:creationId xmlns:p14="http://schemas.microsoft.com/office/powerpoint/2010/main" val="268705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2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ZoneTexte 6"/>
          <p:cNvSpPr txBox="1"/>
          <p:nvPr/>
        </p:nvSpPr>
        <p:spPr>
          <a:xfrm>
            <a:off x="-180528" y="116632"/>
            <a:ext cx="6111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4.1.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Reaction of carbonyl compounds with nucleophiles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969903"/>
            <a:ext cx="6840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200" dirty="0"/>
              <a:t>4.1.2. </a:t>
            </a:r>
            <a:r>
              <a:rPr lang="en-US" altLang="en-US" sz="2200" b="0" dirty="0"/>
              <a:t>Alkylating agent</a:t>
            </a:r>
            <a:endParaRPr lang="fa-IR" sz="2200" b="0" dirty="0"/>
          </a:p>
        </p:txBody>
      </p:sp>
      <p:graphicFrame>
        <p:nvGraphicFramePr>
          <p:cNvPr id="7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798929"/>
              </p:ext>
            </p:extLst>
          </p:nvPr>
        </p:nvGraphicFramePr>
        <p:xfrm>
          <a:off x="57150" y="1343025"/>
          <a:ext cx="7554913" cy="342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" name="CS ChemDraw Drawing" r:id="rId4" imgW="4575240" imgH="2075400" progId="ChemDraw.Document.6.0">
                  <p:embed/>
                </p:oleObj>
              </mc:Choice>
              <mc:Fallback>
                <p:oleObj name="CS ChemDraw Drawing" r:id="rId4" imgW="4575240" imgH="2075400" progId="ChemDraw.Document.6.0">
                  <p:embed/>
                  <p:pic>
                    <p:nvPicPr>
                      <p:cNvPr id="4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343025"/>
                        <a:ext cx="7554913" cy="342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53772" y="2126925"/>
            <a:ext cx="3241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cs typeface="+mj-cs"/>
              </a:rPr>
              <a:t>A</a:t>
            </a:r>
            <a:endParaRPr lang="fa-IR" b="1" dirty="0"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2360" y="3789040"/>
            <a:ext cx="3145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cs typeface="+mj-cs"/>
              </a:rPr>
              <a:t>B</a:t>
            </a:r>
            <a:endParaRPr lang="fa-IR" b="1" dirty="0">
              <a:cs typeface="+mj-cs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874021"/>
              </p:ext>
            </p:extLst>
          </p:nvPr>
        </p:nvGraphicFramePr>
        <p:xfrm>
          <a:off x="3673475" y="4556125"/>
          <a:ext cx="1706563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0" name="CS ChemDraw Drawing" r:id="rId6" imgW="1715400" imgH="2149920" progId="ChemDraw.Document.6.0">
                  <p:embed/>
                </p:oleObj>
              </mc:Choice>
              <mc:Fallback>
                <p:oleObj name="CS ChemDraw Drawing" r:id="rId6" imgW="1715400" imgH="21499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73475" y="4556125"/>
                        <a:ext cx="1706563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443556"/>
              </p:ext>
            </p:extLst>
          </p:nvPr>
        </p:nvGraphicFramePr>
        <p:xfrm>
          <a:off x="534988" y="4556125"/>
          <a:ext cx="170497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1" name="CS ChemDraw Drawing" r:id="rId8" imgW="1715400" imgH="2149920" progId="ChemDraw.Document.6.0">
                  <p:embed/>
                </p:oleObj>
              </mc:Choice>
              <mc:Fallback>
                <p:oleObj name="CS ChemDraw Drawing" r:id="rId8" imgW="1715400" imgH="21499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4988" y="4556125"/>
                        <a:ext cx="1704975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763688" y="6388509"/>
            <a:ext cx="3241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cs typeface="+mj-cs"/>
              </a:rPr>
              <a:t>A</a:t>
            </a:r>
            <a:endParaRPr lang="fa-IR" b="1" dirty="0"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6115" y="6352143"/>
            <a:ext cx="3145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cs typeface="+mj-cs"/>
              </a:rPr>
              <a:t>B</a:t>
            </a:r>
            <a:endParaRPr lang="fa-IR" b="1" dirty="0"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14096" y="5560496"/>
            <a:ext cx="132760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4.3.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6416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60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79512" y="260648"/>
            <a:ext cx="3786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latin typeface="Times New Roman" panose="02020603050405020304" pitchFamily="18" charset="0"/>
                <a:ea typeface="Adobe Ming Std L"/>
                <a:cs typeface="Times New Roman" panose="02020603050405020304" pitchFamily="18" charset="0"/>
              </a:rPr>
              <a:t>4.5.3. </a:t>
            </a:r>
            <a:r>
              <a:rPr lang="en-US" altLang="en-US" sz="3200" dirty="0">
                <a:latin typeface="Times New Roman" panose="02020603050405020304" pitchFamily="18" charset="0"/>
                <a:ea typeface="Adobe Ming Std L"/>
                <a:cs typeface="Times New Roman" panose="02020603050405020304" pitchFamily="18" charset="0"/>
              </a:rPr>
              <a:t>Hydrosilylation</a:t>
            </a:r>
            <a:endParaRPr lang="fa-I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433814"/>
              </p:ext>
            </p:extLst>
          </p:nvPr>
        </p:nvGraphicFramePr>
        <p:xfrm>
          <a:off x="467544" y="1412776"/>
          <a:ext cx="7366000" cy="268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5" name="CS ChemDraw Drawing" r:id="rId3" imgW="5308200" imgH="1936800" progId="ChemDraw.Document.6.0">
                  <p:embed/>
                </p:oleObj>
              </mc:Choice>
              <mc:Fallback>
                <p:oleObj name="CS ChemDraw Drawing" r:id="rId3" imgW="5308200" imgH="19368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412776"/>
                        <a:ext cx="7366000" cy="2684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5947053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4.53.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5822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61</a:t>
            </a:fld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251520" y="404664"/>
            <a:ext cx="422423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4.5.5.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 Hydrides</a:t>
            </a:r>
            <a:endParaRPr lang="fa-I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632034"/>
              </p:ext>
            </p:extLst>
          </p:nvPr>
        </p:nvGraphicFramePr>
        <p:xfrm>
          <a:off x="6012160" y="2780928"/>
          <a:ext cx="2092325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7" name="CS ChemDraw Drawing" r:id="rId3" imgW="758880" imgH="1161720" progId="ChemDraw.Document.6.0">
                  <p:embed/>
                </p:oleObj>
              </mc:Choice>
              <mc:Fallback>
                <p:oleObj name="CS ChemDraw Drawing" r:id="rId3" imgW="758880" imgH="1161720" progId="ChemDraw.Document.6.0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2160" y="2780928"/>
                        <a:ext cx="2092325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17794" y="1916832"/>
            <a:ext cx="62264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" pitchFamily="18" charset="0"/>
              </a:rPr>
              <a:t>Reduction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" pitchFamily="18" charset="0"/>
              </a:rPr>
              <a:t>by metal hydride can take place by :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Times" pitchFamily="18" charset="0"/>
              </a:rPr>
              <a:t>1.delivery of the free hydride ion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Times" pitchFamily="18" charset="0"/>
              </a:rPr>
              <a:t>2.or through electron migration</a:t>
            </a:r>
            <a:endParaRPr lang="fa-IR" sz="2400" dirty="0">
              <a:solidFill>
                <a:srgbClr val="00206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22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62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3347864" y="3573016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4.55.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04664"/>
            <a:ext cx="562788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4.5.4.2 .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Lithium Aluminum Hydrides</a:t>
            </a:r>
            <a:endParaRPr lang="fa-I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894440"/>
              </p:ext>
            </p:extLst>
          </p:nvPr>
        </p:nvGraphicFramePr>
        <p:xfrm>
          <a:off x="251520" y="1346082"/>
          <a:ext cx="7907338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1" name="CS ChemDraw Drawing" r:id="rId3" imgW="5334480" imgH="1987200" progId="ChemDraw.Document.6.0">
                  <p:embed/>
                </p:oleObj>
              </mc:Choice>
              <mc:Fallback>
                <p:oleObj name="CS ChemDraw Drawing" r:id="rId3" imgW="5334480" imgH="1987200" progId="ChemDraw.Document.6.0">
                  <p:embed/>
                  <p:pic>
                    <p:nvPicPr>
                      <p:cNvPr id="4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346082"/>
                        <a:ext cx="7907338" cy="294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34314"/>
            <a:ext cx="741682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35" y="1346082"/>
            <a:ext cx="71532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51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63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79512" y="260648"/>
            <a:ext cx="3786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 smtClean="0">
                <a:latin typeface="Times New Roman" panose="02020603050405020304" pitchFamily="18" charset="0"/>
                <a:ea typeface="Adobe Ming Std L"/>
                <a:cs typeface="Times New Roman" panose="02020603050405020304" pitchFamily="18" charset="0"/>
              </a:rPr>
              <a:t>4.5.5. </a:t>
            </a:r>
            <a:r>
              <a:rPr lang="en-US" altLang="en-US" sz="3200" dirty="0" smtClean="0">
                <a:latin typeface="Times New Roman" panose="02020603050405020304" pitchFamily="18" charset="0"/>
                <a:ea typeface="Adobe Ming Std L"/>
                <a:cs typeface="Times New Roman" panose="02020603050405020304" pitchFamily="18" charset="0"/>
              </a:rPr>
              <a:t>Hydrosilylation</a:t>
            </a:r>
            <a:endParaRPr lang="fa-I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947053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4.56.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352381" cy="323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1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64</a:t>
            </a:fld>
            <a:endParaRPr lang="fr-FR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7128792" cy="517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2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65</a:t>
            </a:fld>
            <a:endParaRPr lang="fr-FR"/>
          </a:p>
        </p:txBody>
      </p:sp>
      <p:graphicFrame>
        <p:nvGraphicFramePr>
          <p:cNvPr id="5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724401"/>
              </p:ext>
            </p:extLst>
          </p:nvPr>
        </p:nvGraphicFramePr>
        <p:xfrm>
          <a:off x="611560" y="1412776"/>
          <a:ext cx="7488832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4" name="CS ChemDraw Drawing" r:id="rId3" imgW="6019411" imgH="2468543" progId="ChemDraw.Document.6.0">
                  <p:embed/>
                </p:oleObj>
              </mc:Choice>
              <mc:Fallback>
                <p:oleObj name="CS ChemDraw Drawing" r:id="rId3" imgW="6019411" imgH="2468543" progId="ChemDraw.Document.6.0">
                  <p:embed/>
                  <p:pic>
                    <p:nvPicPr>
                      <p:cNvPr id="4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412776"/>
                        <a:ext cx="7488832" cy="4176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404664"/>
            <a:ext cx="431021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4.5.6.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Reducing Agent</a:t>
            </a:r>
            <a:endParaRPr lang="fa-I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947053"/>
            <a:ext cx="14574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4.58.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74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-180528" y="116632"/>
            <a:ext cx="6111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4.1.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Reaction of carbonyl compounds with nucleophiles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969903"/>
            <a:ext cx="6840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200" dirty="0"/>
              <a:t>4.1.2. </a:t>
            </a:r>
            <a:r>
              <a:rPr lang="en-US" altLang="en-US" sz="2200" b="0" dirty="0"/>
              <a:t>Alkylating agent</a:t>
            </a:r>
            <a:endParaRPr lang="fa-IR" sz="2200" b="0" dirty="0"/>
          </a:p>
        </p:txBody>
      </p:sp>
      <p:graphicFrame>
        <p:nvGraphicFramePr>
          <p:cNvPr id="9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137641"/>
              </p:ext>
            </p:extLst>
          </p:nvPr>
        </p:nvGraphicFramePr>
        <p:xfrm>
          <a:off x="606031" y="2492896"/>
          <a:ext cx="8597900" cy="32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" name="CS ChemDraw Drawing" r:id="rId3" imgW="5491080" imgH="2098800" progId="ChemDraw.Document.6.0">
                  <p:embed/>
                </p:oleObj>
              </mc:Choice>
              <mc:Fallback>
                <p:oleObj name="CS ChemDraw Drawing" r:id="rId3" imgW="5491080" imgH="2098800" progId="ChemDraw.Document.6.0">
                  <p:embed/>
                  <p:pic>
                    <p:nvPicPr>
                      <p:cNvPr id="4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031" y="2492896"/>
                        <a:ext cx="8597900" cy="328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91880" y="5431729"/>
            <a:ext cx="132760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4.4.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87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8</a:t>
            </a:fld>
            <a:endParaRPr lang="fr-FR"/>
          </a:p>
        </p:txBody>
      </p:sp>
      <p:graphicFrame>
        <p:nvGraphicFramePr>
          <p:cNvPr id="5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707731"/>
              </p:ext>
            </p:extLst>
          </p:nvPr>
        </p:nvGraphicFramePr>
        <p:xfrm>
          <a:off x="106363" y="1177925"/>
          <a:ext cx="8856662" cy="529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6" name="CS ChemDraw Drawing" r:id="rId3" imgW="6242400" imgH="3734280" progId="ChemDraw.Document.6.0">
                  <p:embed/>
                </p:oleObj>
              </mc:Choice>
              <mc:Fallback>
                <p:oleObj name="CS ChemDraw Drawing" r:id="rId3" imgW="6242400" imgH="3734280" progId="ChemDraw.Document.6.0">
                  <p:embed/>
                  <p:pic>
                    <p:nvPicPr>
                      <p:cNvPr id="4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1177925"/>
                        <a:ext cx="8856662" cy="529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133413"/>
              </p:ext>
            </p:extLst>
          </p:nvPr>
        </p:nvGraphicFramePr>
        <p:xfrm>
          <a:off x="3635896" y="5081937"/>
          <a:ext cx="2093912" cy="162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7" r:id="rId5" imgW="1480385" imgH="1144141" progId="">
                  <p:embed/>
                </p:oleObj>
              </mc:Choice>
              <mc:Fallback>
                <p:oleObj r:id="rId5" imgW="1480385" imgH="1144141" progId="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5081937"/>
                        <a:ext cx="2093912" cy="162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3"/>
          <p:cNvCxnSpPr>
            <a:cxnSpLocks noChangeShapeType="1"/>
          </p:cNvCxnSpPr>
          <p:nvPr/>
        </p:nvCxnSpPr>
        <p:spPr bwMode="auto">
          <a:xfrm flipH="1">
            <a:off x="5977911" y="5098317"/>
            <a:ext cx="1187450" cy="574675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539552" y="332656"/>
            <a:ext cx="132760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4.4.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071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75C4-93C7-41F2-9B34-E2481389FDD4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ZoneTexte 6"/>
          <p:cNvSpPr txBox="1"/>
          <p:nvPr/>
        </p:nvSpPr>
        <p:spPr>
          <a:xfrm>
            <a:off x="-180528" y="116632"/>
            <a:ext cx="6111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4.1.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Reaction of carbonyl compounds with nucleophiles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969903"/>
            <a:ext cx="6840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just"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200" dirty="0"/>
              <a:t>4.1.2. </a:t>
            </a:r>
            <a:r>
              <a:rPr lang="en-US" altLang="en-US" sz="2200" b="0" dirty="0"/>
              <a:t>Alkylating agent</a:t>
            </a:r>
            <a:endParaRPr lang="fa-IR" sz="2200" b="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918570"/>
              </p:ext>
            </p:extLst>
          </p:nvPr>
        </p:nvGraphicFramePr>
        <p:xfrm>
          <a:off x="469900" y="1697038"/>
          <a:ext cx="7816850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0" name="CS ChemDraw Drawing" r:id="rId3" imgW="6678000" imgH="1463400" progId="ChemDraw.Document.6.0">
                  <p:embed/>
                </p:oleObj>
              </mc:Choice>
              <mc:Fallback>
                <p:oleObj name="CS ChemDraw Drawing" r:id="rId3" imgW="6678000" imgH="14634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900" y="1697038"/>
                        <a:ext cx="7816850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688539"/>
              </p:ext>
            </p:extLst>
          </p:nvPr>
        </p:nvGraphicFramePr>
        <p:xfrm>
          <a:off x="683568" y="4149080"/>
          <a:ext cx="3252787" cy="200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1" name="CS ChemDraw Drawing" r:id="rId5" imgW="3252960" imgH="2005200" progId="ChemDraw.Document.6.0">
                  <p:embed/>
                </p:oleObj>
              </mc:Choice>
              <mc:Fallback>
                <p:oleObj name="CS ChemDraw Drawing" r:id="rId5" imgW="3252960" imgH="20052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3568" y="4149080"/>
                        <a:ext cx="3252787" cy="200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4213918" y="5445224"/>
            <a:ext cx="2860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11960" y="5517232"/>
            <a:ext cx="2860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11960" y="5373216"/>
            <a:ext cx="2860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773639" y="5260558"/>
            <a:ext cx="1381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/>
              <a:t>Ti(TADDOL)</a:t>
            </a:r>
            <a:r>
              <a:rPr lang="fa-IR" baseline="-25000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67540" y="5899042"/>
            <a:ext cx="134043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Scheme 4.6.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6528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5496</TotalTime>
  <Words>1145</Words>
  <Application>Microsoft Office PowerPoint</Application>
  <PresentationFormat>On-screen Show (4:3)</PresentationFormat>
  <Paragraphs>298</Paragraphs>
  <Slides>65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5" baseType="lpstr">
      <vt:lpstr>Adobe Hebrew</vt:lpstr>
      <vt:lpstr>Adobe Ming Std L</vt:lpstr>
      <vt:lpstr>Arial</vt:lpstr>
      <vt:lpstr>Calibri</vt:lpstr>
      <vt:lpstr>Helvetica</vt:lpstr>
      <vt:lpstr>Roboto</vt:lpstr>
      <vt:lpstr>Times</vt:lpstr>
      <vt:lpstr>Times New Roman</vt:lpstr>
      <vt:lpstr>Conception personnalisée</vt:lpstr>
      <vt:lpstr>CS ChemDraw Drawing</vt:lpstr>
      <vt:lpstr>PowerPoint Presentation</vt:lpstr>
      <vt:lpstr>Reaction with carbonyl Compounds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Corey-fuchs reaction mechanism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Turn The Page (Purple)</dc:title>
  <dc:creator>showeet.com</dc:creator>
  <cp:lastModifiedBy>m</cp:lastModifiedBy>
  <cp:revision>185</cp:revision>
  <dcterms:created xsi:type="dcterms:W3CDTF">2012-01-16T12:17:13Z</dcterms:created>
  <dcterms:modified xsi:type="dcterms:W3CDTF">2017-11-21T04:40:57Z</dcterms:modified>
  <cp:category>Templates</cp:category>
</cp:coreProperties>
</file>