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1" r:id="rId2"/>
    <p:sldId id="260" r:id="rId3"/>
    <p:sldId id="268" r:id="rId4"/>
    <p:sldId id="259" r:id="rId5"/>
    <p:sldId id="300" r:id="rId6"/>
    <p:sldId id="262" r:id="rId7"/>
    <p:sldId id="266" r:id="rId8"/>
    <p:sldId id="269" r:id="rId9"/>
    <p:sldId id="270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94" r:id="rId20"/>
    <p:sldId id="282" r:id="rId21"/>
    <p:sldId id="305" r:id="rId22"/>
    <p:sldId id="307" r:id="rId23"/>
    <p:sldId id="283" r:id="rId24"/>
    <p:sldId id="285" r:id="rId25"/>
    <p:sldId id="286" r:id="rId26"/>
    <p:sldId id="295" r:id="rId27"/>
    <p:sldId id="287" r:id="rId28"/>
    <p:sldId id="288" r:id="rId29"/>
    <p:sldId id="290" r:id="rId30"/>
    <p:sldId id="289" r:id="rId31"/>
    <p:sldId id="297" r:id="rId32"/>
    <p:sldId id="291" r:id="rId33"/>
    <p:sldId id="296" r:id="rId34"/>
    <p:sldId id="292" r:id="rId35"/>
    <p:sldId id="29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5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60529-5553-43CE-A9BA-A190807A67C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87AE6B2-C287-4CCE-A325-9F1E722AB8F2}">
      <dgm:prSet phldrT="[Text]" custT="1"/>
      <dgm:spPr/>
      <dgm:t>
        <a:bodyPr/>
        <a:lstStyle/>
        <a:p>
          <a:r>
            <a:rPr lang="en-US" sz="2400" b="1" dirty="0" smtClean="0"/>
            <a:t>ONE_CARBON TRANSFORMATION</a:t>
          </a:r>
          <a:endParaRPr lang="en-US" sz="2400" b="1" dirty="0"/>
        </a:p>
      </dgm:t>
    </dgm:pt>
    <dgm:pt modelId="{D6118678-EC23-48A7-AE44-D2776CF2B86C}" type="parTrans" cxnId="{B9D84A44-711C-4560-90EC-C749379DE895}">
      <dgm:prSet/>
      <dgm:spPr/>
      <dgm:t>
        <a:bodyPr/>
        <a:lstStyle/>
        <a:p>
          <a:endParaRPr lang="en-US"/>
        </a:p>
      </dgm:t>
    </dgm:pt>
    <dgm:pt modelId="{69A455C2-8E4E-4E8C-A211-4D0EF3E24EAB}" type="sibTrans" cxnId="{B9D84A44-711C-4560-90EC-C749379DE895}">
      <dgm:prSet/>
      <dgm:spPr/>
      <dgm:t>
        <a:bodyPr/>
        <a:lstStyle/>
        <a:p>
          <a:endParaRPr lang="en-US"/>
        </a:p>
      </dgm:t>
    </dgm:pt>
    <dgm:pt modelId="{17581267-C32B-466D-A90A-B73145F0B41C}">
      <dgm:prSet phldrT="[Text]" custT="1"/>
      <dgm:spPr/>
      <dgm:t>
        <a:bodyPr/>
        <a:lstStyle/>
        <a:p>
          <a:r>
            <a:rPr lang="en-US" sz="2400" b="1" dirty="0" smtClean="0"/>
            <a:t>INVERSION AT A </a:t>
          </a:r>
          <a:r>
            <a:rPr lang="en-US" sz="2400" b="1" smtClean="0"/>
            <a:t>SINGLE CARBON </a:t>
          </a:r>
          <a:r>
            <a:rPr lang="en-US" sz="2400" b="1" dirty="0" smtClean="0"/>
            <a:t>CENTER</a:t>
          </a:r>
          <a:endParaRPr lang="en-US" sz="1800" b="1" dirty="0"/>
        </a:p>
      </dgm:t>
    </dgm:pt>
    <dgm:pt modelId="{7F24A4A5-8A0A-4D3B-95A9-AF2006728261}" type="parTrans" cxnId="{0E7F709F-9D48-4E8A-876E-7521D80842DA}">
      <dgm:prSet/>
      <dgm:spPr/>
      <dgm:t>
        <a:bodyPr/>
        <a:lstStyle/>
        <a:p>
          <a:endParaRPr lang="en-US"/>
        </a:p>
      </dgm:t>
    </dgm:pt>
    <dgm:pt modelId="{42AF61AE-60D8-45CF-ABE1-1F93EF0650E6}" type="sibTrans" cxnId="{0E7F709F-9D48-4E8A-876E-7521D80842DA}">
      <dgm:prSet/>
      <dgm:spPr/>
      <dgm:t>
        <a:bodyPr/>
        <a:lstStyle/>
        <a:p>
          <a:endParaRPr lang="en-US"/>
        </a:p>
      </dgm:t>
    </dgm:pt>
    <dgm:pt modelId="{5BF01E4D-CE16-418A-A9F5-84C576AFC1FF}">
      <dgm:prSet phldrT="[Text]" custT="1"/>
      <dgm:spPr/>
      <dgm:t>
        <a:bodyPr/>
        <a:lstStyle/>
        <a:p>
          <a:r>
            <a:rPr lang="en-US" sz="2000" b="1" dirty="0" smtClean="0"/>
            <a:t>CHIRAL ORGANOMENTALLIC REAGENTS</a:t>
          </a:r>
          <a:endParaRPr lang="en-US" sz="2000" b="1" dirty="0"/>
        </a:p>
      </dgm:t>
    </dgm:pt>
    <dgm:pt modelId="{617F576B-FFC9-4E1D-8074-C6ED3AD28A20}" type="parTrans" cxnId="{C092464B-6869-4A0C-864F-4385A54F8FC1}">
      <dgm:prSet/>
      <dgm:spPr/>
      <dgm:t>
        <a:bodyPr/>
        <a:lstStyle/>
        <a:p>
          <a:endParaRPr lang="en-US"/>
        </a:p>
      </dgm:t>
    </dgm:pt>
    <dgm:pt modelId="{AB765828-A930-43D2-B30F-1AA7E31A5C06}" type="sibTrans" cxnId="{C092464B-6869-4A0C-864F-4385A54F8FC1}">
      <dgm:prSet/>
      <dgm:spPr/>
      <dgm:t>
        <a:bodyPr/>
        <a:lstStyle/>
        <a:p>
          <a:endParaRPr lang="en-US"/>
        </a:p>
      </dgm:t>
    </dgm:pt>
    <dgm:pt modelId="{F2D452FF-0355-4F49-8128-3C9FBD0493F8}">
      <dgm:prSet phldrT="[Text]" custT="1"/>
      <dgm:spPr/>
      <dgm:t>
        <a:bodyPr/>
        <a:lstStyle/>
        <a:p>
          <a:r>
            <a:rPr lang="en-US" sz="2400" b="1" dirty="0" smtClean="0"/>
            <a:t>OTHER REACTION</a:t>
          </a:r>
          <a:endParaRPr lang="en-US" sz="2400" b="1" dirty="0"/>
        </a:p>
      </dgm:t>
    </dgm:pt>
    <dgm:pt modelId="{AFE24B25-A114-4AFA-99C4-5DEBA7291F39}" type="parTrans" cxnId="{C8B22173-59F7-4777-9BB4-039AE8AF7425}">
      <dgm:prSet/>
      <dgm:spPr/>
      <dgm:t>
        <a:bodyPr/>
        <a:lstStyle/>
        <a:p>
          <a:endParaRPr lang="en-US"/>
        </a:p>
      </dgm:t>
    </dgm:pt>
    <dgm:pt modelId="{C64E5826-07D4-4B36-BCB0-9D28248D2029}" type="sibTrans" cxnId="{C8B22173-59F7-4777-9BB4-039AE8AF7425}">
      <dgm:prSet/>
      <dgm:spPr/>
      <dgm:t>
        <a:bodyPr/>
        <a:lstStyle/>
        <a:p>
          <a:endParaRPr lang="en-US"/>
        </a:p>
      </dgm:t>
    </dgm:pt>
    <dgm:pt modelId="{00E537DE-AE61-4396-9F36-442133E7F726}" type="pres">
      <dgm:prSet presAssocID="{01360529-5553-43CE-A9BA-A190807A67C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49FFC1-2403-4733-898E-8548655CC571}" type="pres">
      <dgm:prSet presAssocID="{887AE6B2-C287-4CCE-A325-9F1E722AB8F2}" presName="root1" presStyleCnt="0"/>
      <dgm:spPr/>
    </dgm:pt>
    <dgm:pt modelId="{81EC062E-09EB-4141-9592-6B91196570E6}" type="pres">
      <dgm:prSet presAssocID="{887AE6B2-C287-4CCE-A325-9F1E722AB8F2}" presName="LevelOneTextNode" presStyleLbl="node0" presStyleIdx="0" presStyleCnt="1" custLinFactNeighborX="11521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B66A31-41C9-4EAA-A32D-1849A3441FB4}" type="pres">
      <dgm:prSet presAssocID="{887AE6B2-C287-4CCE-A325-9F1E722AB8F2}" presName="level2hierChild" presStyleCnt="0"/>
      <dgm:spPr/>
    </dgm:pt>
    <dgm:pt modelId="{7C39D477-5369-461E-AE36-33302DC7C1F6}" type="pres">
      <dgm:prSet presAssocID="{7F24A4A5-8A0A-4D3B-95A9-AF200672826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E6A430FB-DF93-44BB-A797-1813B91D800E}" type="pres">
      <dgm:prSet presAssocID="{7F24A4A5-8A0A-4D3B-95A9-AF200672826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231322F0-EC22-4A63-B838-8899164F1E25}" type="pres">
      <dgm:prSet presAssocID="{17581267-C32B-466D-A90A-B73145F0B41C}" presName="root2" presStyleCnt="0"/>
      <dgm:spPr/>
    </dgm:pt>
    <dgm:pt modelId="{FEA714E9-C1CC-4FE9-8B35-3228A7524051}" type="pres">
      <dgm:prSet presAssocID="{17581267-C32B-466D-A90A-B73145F0B41C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1518DA-44FC-42DA-AB5C-0EAD00EDE458}" type="pres">
      <dgm:prSet presAssocID="{17581267-C32B-466D-A90A-B73145F0B41C}" presName="level3hierChild" presStyleCnt="0"/>
      <dgm:spPr/>
    </dgm:pt>
    <dgm:pt modelId="{E73B55CF-5D18-4B44-B584-BCEC0CB427F2}" type="pres">
      <dgm:prSet presAssocID="{617F576B-FFC9-4E1D-8074-C6ED3AD28A20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37623AA7-6218-4F94-AD83-252511D844C8}" type="pres">
      <dgm:prSet presAssocID="{617F576B-FFC9-4E1D-8074-C6ED3AD28A20}" presName="connTx" presStyleLbl="parChTrans1D2" presStyleIdx="1" presStyleCnt="3"/>
      <dgm:spPr/>
      <dgm:t>
        <a:bodyPr/>
        <a:lstStyle/>
        <a:p>
          <a:endParaRPr lang="en-US"/>
        </a:p>
      </dgm:t>
    </dgm:pt>
    <dgm:pt modelId="{3C913321-8419-42EC-8E65-D9E3521F6722}" type="pres">
      <dgm:prSet presAssocID="{5BF01E4D-CE16-418A-A9F5-84C576AFC1FF}" presName="root2" presStyleCnt="0"/>
      <dgm:spPr/>
    </dgm:pt>
    <dgm:pt modelId="{79CA7D8B-A835-45C7-B3CB-0C3B25F24BC5}" type="pres">
      <dgm:prSet presAssocID="{5BF01E4D-CE16-418A-A9F5-84C576AFC1FF}" presName="LevelTwoTextNode" presStyleLbl="node2" presStyleIdx="1" presStyleCnt="3" custLinFactNeighborX="-633" custLinFactNeighborY="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D94073-7552-4C2B-BDCB-EA4B405A2F8A}" type="pres">
      <dgm:prSet presAssocID="{5BF01E4D-CE16-418A-A9F5-84C576AFC1FF}" presName="level3hierChild" presStyleCnt="0"/>
      <dgm:spPr/>
    </dgm:pt>
    <dgm:pt modelId="{0661FE6C-B5AD-42D7-B528-79C4AFFFC149}" type="pres">
      <dgm:prSet presAssocID="{AFE24B25-A114-4AFA-99C4-5DEBA7291F39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747E898A-4B67-46A4-AD75-F292062B7E87}" type="pres">
      <dgm:prSet presAssocID="{AFE24B25-A114-4AFA-99C4-5DEBA7291F39}" presName="connTx" presStyleLbl="parChTrans1D2" presStyleIdx="2" presStyleCnt="3"/>
      <dgm:spPr/>
      <dgm:t>
        <a:bodyPr/>
        <a:lstStyle/>
        <a:p>
          <a:endParaRPr lang="en-US"/>
        </a:p>
      </dgm:t>
    </dgm:pt>
    <dgm:pt modelId="{67A48F30-9929-4EEF-BCB3-06C4C57390C1}" type="pres">
      <dgm:prSet presAssocID="{F2D452FF-0355-4F49-8128-3C9FBD0493F8}" presName="root2" presStyleCnt="0"/>
      <dgm:spPr/>
    </dgm:pt>
    <dgm:pt modelId="{C00F621B-F110-4C57-B0BB-BFA2EA3CD7E9}" type="pres">
      <dgm:prSet presAssocID="{F2D452FF-0355-4F49-8128-3C9FBD0493F8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798FF3-C54D-474E-B7DB-E229718A134D}" type="pres">
      <dgm:prSet presAssocID="{F2D452FF-0355-4F49-8128-3C9FBD0493F8}" presName="level3hierChild" presStyleCnt="0"/>
      <dgm:spPr/>
    </dgm:pt>
  </dgm:ptLst>
  <dgm:cxnLst>
    <dgm:cxn modelId="{FC191A79-2C46-4519-9443-D4989E9CD674}" type="presOf" srcId="{01360529-5553-43CE-A9BA-A190807A67C5}" destId="{00E537DE-AE61-4396-9F36-442133E7F726}" srcOrd="0" destOrd="0" presId="urn:microsoft.com/office/officeart/2008/layout/HorizontalMultiLevelHierarchy"/>
    <dgm:cxn modelId="{36E7E3BE-7B75-4E28-AFEA-BDAFABD9F10E}" type="presOf" srcId="{5BF01E4D-CE16-418A-A9F5-84C576AFC1FF}" destId="{79CA7D8B-A835-45C7-B3CB-0C3B25F24BC5}" srcOrd="0" destOrd="0" presId="urn:microsoft.com/office/officeart/2008/layout/HorizontalMultiLevelHierarchy"/>
    <dgm:cxn modelId="{AB8CC812-8CC7-4EF5-A872-124A123B7CC8}" type="presOf" srcId="{AFE24B25-A114-4AFA-99C4-5DEBA7291F39}" destId="{747E898A-4B67-46A4-AD75-F292062B7E87}" srcOrd="1" destOrd="0" presId="urn:microsoft.com/office/officeart/2008/layout/HorizontalMultiLevelHierarchy"/>
    <dgm:cxn modelId="{C092464B-6869-4A0C-864F-4385A54F8FC1}" srcId="{887AE6B2-C287-4CCE-A325-9F1E722AB8F2}" destId="{5BF01E4D-CE16-418A-A9F5-84C576AFC1FF}" srcOrd="1" destOrd="0" parTransId="{617F576B-FFC9-4E1D-8074-C6ED3AD28A20}" sibTransId="{AB765828-A930-43D2-B30F-1AA7E31A5C06}"/>
    <dgm:cxn modelId="{2453515B-C7C6-4994-BF69-91FC1423A368}" type="presOf" srcId="{F2D452FF-0355-4F49-8128-3C9FBD0493F8}" destId="{C00F621B-F110-4C57-B0BB-BFA2EA3CD7E9}" srcOrd="0" destOrd="0" presId="urn:microsoft.com/office/officeart/2008/layout/HorizontalMultiLevelHierarchy"/>
    <dgm:cxn modelId="{B1AB6DC2-BD16-4991-8B6A-191A9A163451}" type="presOf" srcId="{AFE24B25-A114-4AFA-99C4-5DEBA7291F39}" destId="{0661FE6C-B5AD-42D7-B528-79C4AFFFC149}" srcOrd="0" destOrd="0" presId="urn:microsoft.com/office/officeart/2008/layout/HorizontalMultiLevelHierarchy"/>
    <dgm:cxn modelId="{F423D76F-FEC8-4E3C-A703-BA46BEE35914}" type="presOf" srcId="{7F24A4A5-8A0A-4D3B-95A9-AF2006728261}" destId="{7C39D477-5369-461E-AE36-33302DC7C1F6}" srcOrd="0" destOrd="0" presId="urn:microsoft.com/office/officeart/2008/layout/HorizontalMultiLevelHierarchy"/>
    <dgm:cxn modelId="{C8B22173-59F7-4777-9BB4-039AE8AF7425}" srcId="{887AE6B2-C287-4CCE-A325-9F1E722AB8F2}" destId="{F2D452FF-0355-4F49-8128-3C9FBD0493F8}" srcOrd="2" destOrd="0" parTransId="{AFE24B25-A114-4AFA-99C4-5DEBA7291F39}" sibTransId="{C64E5826-07D4-4B36-BCB0-9D28248D2029}"/>
    <dgm:cxn modelId="{23352907-51DE-4CEB-B417-25542FE82C05}" type="presOf" srcId="{17581267-C32B-466D-A90A-B73145F0B41C}" destId="{FEA714E9-C1CC-4FE9-8B35-3228A7524051}" srcOrd="0" destOrd="0" presId="urn:microsoft.com/office/officeart/2008/layout/HorizontalMultiLevelHierarchy"/>
    <dgm:cxn modelId="{3F66A81F-640E-494A-888F-35B6654D114C}" type="presOf" srcId="{7F24A4A5-8A0A-4D3B-95A9-AF2006728261}" destId="{E6A430FB-DF93-44BB-A797-1813B91D800E}" srcOrd="1" destOrd="0" presId="urn:microsoft.com/office/officeart/2008/layout/HorizontalMultiLevelHierarchy"/>
    <dgm:cxn modelId="{0E7F709F-9D48-4E8A-876E-7521D80842DA}" srcId="{887AE6B2-C287-4CCE-A325-9F1E722AB8F2}" destId="{17581267-C32B-466D-A90A-B73145F0B41C}" srcOrd="0" destOrd="0" parTransId="{7F24A4A5-8A0A-4D3B-95A9-AF2006728261}" sibTransId="{42AF61AE-60D8-45CF-ABE1-1F93EF0650E6}"/>
    <dgm:cxn modelId="{5961E984-366D-4673-B76D-73CFEE56FB4E}" type="presOf" srcId="{617F576B-FFC9-4E1D-8074-C6ED3AD28A20}" destId="{37623AA7-6218-4F94-AD83-252511D844C8}" srcOrd="1" destOrd="0" presId="urn:microsoft.com/office/officeart/2008/layout/HorizontalMultiLevelHierarchy"/>
    <dgm:cxn modelId="{0D586BFF-37F9-42B4-8BDF-F35EE2EC60F9}" type="presOf" srcId="{887AE6B2-C287-4CCE-A325-9F1E722AB8F2}" destId="{81EC062E-09EB-4141-9592-6B91196570E6}" srcOrd="0" destOrd="0" presId="urn:microsoft.com/office/officeart/2008/layout/HorizontalMultiLevelHierarchy"/>
    <dgm:cxn modelId="{B9D84A44-711C-4560-90EC-C749379DE895}" srcId="{01360529-5553-43CE-A9BA-A190807A67C5}" destId="{887AE6B2-C287-4CCE-A325-9F1E722AB8F2}" srcOrd="0" destOrd="0" parTransId="{D6118678-EC23-48A7-AE44-D2776CF2B86C}" sibTransId="{69A455C2-8E4E-4E8C-A211-4D0EF3E24EAB}"/>
    <dgm:cxn modelId="{CC3CEEB7-8E46-469B-A515-F7595BD4B2C6}" type="presOf" srcId="{617F576B-FFC9-4E1D-8074-C6ED3AD28A20}" destId="{E73B55CF-5D18-4B44-B584-BCEC0CB427F2}" srcOrd="0" destOrd="0" presId="urn:microsoft.com/office/officeart/2008/layout/HorizontalMultiLevelHierarchy"/>
    <dgm:cxn modelId="{ACC4CF65-94CD-495C-927A-BE4069D09F9F}" type="presParOf" srcId="{00E537DE-AE61-4396-9F36-442133E7F726}" destId="{8549FFC1-2403-4733-898E-8548655CC571}" srcOrd="0" destOrd="0" presId="urn:microsoft.com/office/officeart/2008/layout/HorizontalMultiLevelHierarchy"/>
    <dgm:cxn modelId="{50F7238C-0265-4A9E-B822-182083D5CAF2}" type="presParOf" srcId="{8549FFC1-2403-4733-898E-8548655CC571}" destId="{81EC062E-09EB-4141-9592-6B91196570E6}" srcOrd="0" destOrd="0" presId="urn:microsoft.com/office/officeart/2008/layout/HorizontalMultiLevelHierarchy"/>
    <dgm:cxn modelId="{BF04476B-5BC0-4681-902C-CCC216CD6929}" type="presParOf" srcId="{8549FFC1-2403-4733-898E-8548655CC571}" destId="{8BB66A31-41C9-4EAA-A32D-1849A3441FB4}" srcOrd="1" destOrd="0" presId="urn:microsoft.com/office/officeart/2008/layout/HorizontalMultiLevelHierarchy"/>
    <dgm:cxn modelId="{FE9A217B-BE76-4004-A9D1-A5EF5CEA4CE5}" type="presParOf" srcId="{8BB66A31-41C9-4EAA-A32D-1849A3441FB4}" destId="{7C39D477-5369-461E-AE36-33302DC7C1F6}" srcOrd="0" destOrd="0" presId="urn:microsoft.com/office/officeart/2008/layout/HorizontalMultiLevelHierarchy"/>
    <dgm:cxn modelId="{A02F0D01-1081-4DB6-AD67-C0ADD6F18FC3}" type="presParOf" srcId="{7C39D477-5369-461E-AE36-33302DC7C1F6}" destId="{E6A430FB-DF93-44BB-A797-1813B91D800E}" srcOrd="0" destOrd="0" presId="urn:microsoft.com/office/officeart/2008/layout/HorizontalMultiLevelHierarchy"/>
    <dgm:cxn modelId="{D191447C-A54C-4D3E-999B-FF0CEE9E0D6E}" type="presParOf" srcId="{8BB66A31-41C9-4EAA-A32D-1849A3441FB4}" destId="{231322F0-EC22-4A63-B838-8899164F1E25}" srcOrd="1" destOrd="0" presId="urn:microsoft.com/office/officeart/2008/layout/HorizontalMultiLevelHierarchy"/>
    <dgm:cxn modelId="{81F9C345-E048-45E6-AAE5-BE0B68B08032}" type="presParOf" srcId="{231322F0-EC22-4A63-B838-8899164F1E25}" destId="{FEA714E9-C1CC-4FE9-8B35-3228A7524051}" srcOrd="0" destOrd="0" presId="urn:microsoft.com/office/officeart/2008/layout/HorizontalMultiLevelHierarchy"/>
    <dgm:cxn modelId="{16C645BA-A5AB-48A0-AEB2-8374B4EEF6B2}" type="presParOf" srcId="{231322F0-EC22-4A63-B838-8899164F1E25}" destId="{0C1518DA-44FC-42DA-AB5C-0EAD00EDE458}" srcOrd="1" destOrd="0" presId="urn:microsoft.com/office/officeart/2008/layout/HorizontalMultiLevelHierarchy"/>
    <dgm:cxn modelId="{8F4665FB-7BFB-43C6-886B-A7C988369CB5}" type="presParOf" srcId="{8BB66A31-41C9-4EAA-A32D-1849A3441FB4}" destId="{E73B55CF-5D18-4B44-B584-BCEC0CB427F2}" srcOrd="2" destOrd="0" presId="urn:microsoft.com/office/officeart/2008/layout/HorizontalMultiLevelHierarchy"/>
    <dgm:cxn modelId="{21C75A22-6C2D-4373-A74E-ABB92C91D200}" type="presParOf" srcId="{E73B55CF-5D18-4B44-B584-BCEC0CB427F2}" destId="{37623AA7-6218-4F94-AD83-252511D844C8}" srcOrd="0" destOrd="0" presId="urn:microsoft.com/office/officeart/2008/layout/HorizontalMultiLevelHierarchy"/>
    <dgm:cxn modelId="{68463599-C173-418E-922E-EBE5D6D3F013}" type="presParOf" srcId="{8BB66A31-41C9-4EAA-A32D-1849A3441FB4}" destId="{3C913321-8419-42EC-8E65-D9E3521F6722}" srcOrd="3" destOrd="0" presId="urn:microsoft.com/office/officeart/2008/layout/HorizontalMultiLevelHierarchy"/>
    <dgm:cxn modelId="{323C5BA7-E5DB-48F1-857A-6C35F4C759CF}" type="presParOf" srcId="{3C913321-8419-42EC-8E65-D9E3521F6722}" destId="{79CA7D8B-A835-45C7-B3CB-0C3B25F24BC5}" srcOrd="0" destOrd="0" presId="urn:microsoft.com/office/officeart/2008/layout/HorizontalMultiLevelHierarchy"/>
    <dgm:cxn modelId="{82AFC5FD-6C06-4913-9353-045B7408C2AA}" type="presParOf" srcId="{3C913321-8419-42EC-8E65-D9E3521F6722}" destId="{3ED94073-7552-4C2B-BDCB-EA4B405A2F8A}" srcOrd="1" destOrd="0" presId="urn:microsoft.com/office/officeart/2008/layout/HorizontalMultiLevelHierarchy"/>
    <dgm:cxn modelId="{78E57567-8AC7-4B25-92E3-F387E8F8D186}" type="presParOf" srcId="{8BB66A31-41C9-4EAA-A32D-1849A3441FB4}" destId="{0661FE6C-B5AD-42D7-B528-79C4AFFFC149}" srcOrd="4" destOrd="0" presId="urn:microsoft.com/office/officeart/2008/layout/HorizontalMultiLevelHierarchy"/>
    <dgm:cxn modelId="{FBBF399D-849B-4A63-824F-3115BE7F044E}" type="presParOf" srcId="{0661FE6C-B5AD-42D7-B528-79C4AFFFC149}" destId="{747E898A-4B67-46A4-AD75-F292062B7E87}" srcOrd="0" destOrd="0" presId="urn:microsoft.com/office/officeart/2008/layout/HorizontalMultiLevelHierarchy"/>
    <dgm:cxn modelId="{EF8125E1-A5D0-45DF-9589-60CE855AF854}" type="presParOf" srcId="{8BB66A31-41C9-4EAA-A32D-1849A3441FB4}" destId="{67A48F30-9929-4EEF-BCB3-06C4C57390C1}" srcOrd="5" destOrd="0" presId="urn:microsoft.com/office/officeart/2008/layout/HorizontalMultiLevelHierarchy"/>
    <dgm:cxn modelId="{26A43EC7-7848-4B87-A48C-6B368B0AC319}" type="presParOf" srcId="{67A48F30-9929-4EEF-BCB3-06C4C57390C1}" destId="{C00F621B-F110-4C57-B0BB-BFA2EA3CD7E9}" srcOrd="0" destOrd="0" presId="urn:microsoft.com/office/officeart/2008/layout/HorizontalMultiLevelHierarchy"/>
    <dgm:cxn modelId="{732F7826-3F14-4B77-ABE3-9D35C2089DDA}" type="presParOf" srcId="{67A48F30-9929-4EEF-BCB3-06C4C57390C1}" destId="{6D798FF3-C54D-474E-B7DB-E229718A13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539E9F-7F41-4BDE-AD5F-AC83DDE76758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EE1A42-7892-4C16-AEAA-4D898A8215C6}">
      <dgm:prSet phldrT="[Text]" custT="1"/>
      <dgm:spPr/>
      <dgm:t>
        <a:bodyPr/>
        <a:lstStyle/>
        <a:p>
          <a:pPr algn="ctr"/>
          <a:r>
            <a:rPr lang="en-US" sz="1800" b="1" dirty="0" smtClean="0">
              <a:solidFill>
                <a:schemeClr val="tx2">
                  <a:lumMod val="75000"/>
                </a:schemeClr>
              </a:solidFill>
            </a:rPr>
            <a:t>INVERSION OF A HYDROXY GROUP</a:t>
          </a:r>
          <a:endParaRPr lang="en-US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2BD9937E-C263-482C-8A01-B67935D7CD55}" type="parTrans" cxnId="{BE07B2F8-6884-41DC-B464-7CB2C753952F}">
      <dgm:prSet/>
      <dgm:spPr/>
      <dgm:t>
        <a:bodyPr/>
        <a:lstStyle/>
        <a:p>
          <a:endParaRPr lang="en-US"/>
        </a:p>
      </dgm:t>
    </dgm:pt>
    <dgm:pt modelId="{12B95F13-4C1F-48F3-97E0-EE768288CD73}" type="sibTrans" cxnId="{BE07B2F8-6884-41DC-B464-7CB2C753952F}">
      <dgm:prSet/>
      <dgm:spPr/>
      <dgm:t>
        <a:bodyPr/>
        <a:lstStyle/>
        <a:p>
          <a:endParaRPr lang="en-US"/>
        </a:p>
      </dgm:t>
    </dgm:pt>
    <dgm:pt modelId="{34594D54-6D3C-47AB-BCD1-4FA371DEB36C}">
      <dgm:prSet phldrT="[Text]" custT="1"/>
      <dgm:spPr/>
      <dgm:t>
        <a:bodyPr/>
        <a:lstStyle/>
        <a:p>
          <a:pPr algn="ctr"/>
          <a:r>
            <a:rPr lang="en-US" sz="1800" b="1" dirty="0" smtClean="0">
              <a:solidFill>
                <a:schemeClr val="tx2">
                  <a:lumMod val="75000"/>
                </a:schemeClr>
              </a:solidFill>
            </a:rPr>
            <a:t>THE MITSUNOBU REACTION</a:t>
          </a:r>
          <a:endParaRPr lang="en-US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26AA72F4-1A68-4DEC-82C7-01F4802DE37C}" type="parTrans" cxnId="{8A52F777-9AD7-41A0-A86E-2C78B4C38B77}">
      <dgm:prSet/>
      <dgm:spPr/>
      <dgm:t>
        <a:bodyPr/>
        <a:lstStyle/>
        <a:p>
          <a:endParaRPr lang="en-US"/>
        </a:p>
      </dgm:t>
    </dgm:pt>
    <dgm:pt modelId="{37434869-57EF-4917-B09F-0155C0CFF53C}" type="sibTrans" cxnId="{8A52F777-9AD7-41A0-A86E-2C78B4C38B77}">
      <dgm:prSet/>
      <dgm:spPr/>
      <dgm:t>
        <a:bodyPr/>
        <a:lstStyle/>
        <a:p>
          <a:endParaRPr lang="en-US"/>
        </a:p>
      </dgm:t>
    </dgm:pt>
    <dgm:pt modelId="{50151847-6A92-4961-BD11-B63EF0D579A5}" type="pres">
      <dgm:prSet presAssocID="{2E539E9F-7F41-4BDE-AD5F-AC83DDE767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EEF667-3CD9-47E1-8FA2-83CF812B4DED}" type="pres">
      <dgm:prSet presAssocID="{E3EE1A42-7892-4C16-AEAA-4D898A8215C6}" presName="linNode" presStyleCnt="0"/>
      <dgm:spPr/>
    </dgm:pt>
    <dgm:pt modelId="{E17AABB9-36F0-4D2F-8657-2F102707265F}" type="pres">
      <dgm:prSet presAssocID="{E3EE1A42-7892-4C16-AEAA-4D898A8215C6}" presName="parTx" presStyleLbl="revTx" presStyleIdx="0" presStyleCnt="2" custScaleX="220000" custScaleY="56346" custLinFactX="14000" custLinFactNeighborX="100000" custLinFactNeighborY="133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1A8D8C-BF7A-46F0-A54A-E963426D0F7C}" type="pres">
      <dgm:prSet presAssocID="{E3EE1A42-7892-4C16-AEAA-4D898A8215C6}" presName="bracket" presStyleLbl="parChTrans1D1" presStyleIdx="0" presStyleCnt="2" custFlipHor="0" custScaleX="100001" custScaleY="51892" custLinFactX="-700000" custLinFactNeighborX="-762499" custLinFactNeighborY="5082"/>
      <dgm:spPr/>
    </dgm:pt>
    <dgm:pt modelId="{2A3155ED-B63B-4475-AAAC-A758D87DFD0F}" type="pres">
      <dgm:prSet presAssocID="{E3EE1A42-7892-4C16-AEAA-4D898A8215C6}" presName="spH" presStyleCnt="0"/>
      <dgm:spPr/>
    </dgm:pt>
    <dgm:pt modelId="{01A50ABB-BCD3-4F2D-9516-1995B6CF047E}" type="pres">
      <dgm:prSet presAssocID="{12B95F13-4C1F-48F3-97E0-EE768288CD73}" presName="spV" presStyleCnt="0"/>
      <dgm:spPr/>
    </dgm:pt>
    <dgm:pt modelId="{DA8739E4-781E-420E-B85F-D8BB4D95F262}" type="pres">
      <dgm:prSet presAssocID="{34594D54-6D3C-47AB-BCD1-4FA371DEB36C}" presName="linNode" presStyleCnt="0"/>
      <dgm:spPr/>
    </dgm:pt>
    <dgm:pt modelId="{D9832CBD-5F1D-4C56-94A7-59693636980C}" type="pres">
      <dgm:prSet presAssocID="{34594D54-6D3C-47AB-BCD1-4FA371DEB36C}" presName="parTx" presStyleLbl="revTx" presStyleIdx="1" presStyleCnt="2" custScaleX="240000" custScaleY="44318" custLinFactX="9000" custLinFactNeighborX="100000" custLinFactNeighborY="-708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69438-36E6-4375-AF74-94BFB53B7C2F}" type="pres">
      <dgm:prSet presAssocID="{34594D54-6D3C-47AB-BCD1-4FA371DEB36C}" presName="bracket" presStyleLbl="parChTrans1D1" presStyleIdx="1" presStyleCnt="2" custScaleX="100000" custScaleY="56346" custLinFactX="-785000" custLinFactNeighborX="-800000" custLinFactNeighborY="-7086"/>
      <dgm:spPr/>
    </dgm:pt>
    <dgm:pt modelId="{654A563C-D400-46FF-B69D-DCA1435C72A5}" type="pres">
      <dgm:prSet presAssocID="{34594D54-6D3C-47AB-BCD1-4FA371DEB36C}" presName="spH" presStyleCnt="0"/>
      <dgm:spPr/>
    </dgm:pt>
  </dgm:ptLst>
  <dgm:cxnLst>
    <dgm:cxn modelId="{64514683-939E-4060-B8EC-3BCD19E1D748}" type="presOf" srcId="{E3EE1A42-7892-4C16-AEAA-4D898A8215C6}" destId="{E17AABB9-36F0-4D2F-8657-2F102707265F}" srcOrd="0" destOrd="0" presId="urn:diagrams.loki3.com/BracketList+Icon"/>
    <dgm:cxn modelId="{4B601E01-31EE-4C11-AECE-C5EAC6C46109}" type="presOf" srcId="{2E539E9F-7F41-4BDE-AD5F-AC83DDE76758}" destId="{50151847-6A92-4961-BD11-B63EF0D579A5}" srcOrd="0" destOrd="0" presId="urn:diagrams.loki3.com/BracketList+Icon"/>
    <dgm:cxn modelId="{8A52F777-9AD7-41A0-A86E-2C78B4C38B77}" srcId="{2E539E9F-7F41-4BDE-AD5F-AC83DDE76758}" destId="{34594D54-6D3C-47AB-BCD1-4FA371DEB36C}" srcOrd="1" destOrd="0" parTransId="{26AA72F4-1A68-4DEC-82C7-01F4802DE37C}" sibTransId="{37434869-57EF-4917-B09F-0155C0CFF53C}"/>
    <dgm:cxn modelId="{CACD18C7-DCDC-4DB0-8C74-95A5CC629595}" type="presOf" srcId="{34594D54-6D3C-47AB-BCD1-4FA371DEB36C}" destId="{D9832CBD-5F1D-4C56-94A7-59693636980C}" srcOrd="0" destOrd="0" presId="urn:diagrams.loki3.com/BracketList+Icon"/>
    <dgm:cxn modelId="{BE07B2F8-6884-41DC-B464-7CB2C753952F}" srcId="{2E539E9F-7F41-4BDE-AD5F-AC83DDE76758}" destId="{E3EE1A42-7892-4C16-AEAA-4D898A8215C6}" srcOrd="0" destOrd="0" parTransId="{2BD9937E-C263-482C-8A01-B67935D7CD55}" sibTransId="{12B95F13-4C1F-48F3-97E0-EE768288CD73}"/>
    <dgm:cxn modelId="{1F61D4ED-177A-439D-9A17-144EAADCD976}" type="presParOf" srcId="{50151847-6A92-4961-BD11-B63EF0D579A5}" destId="{CAEEF667-3CD9-47E1-8FA2-83CF812B4DED}" srcOrd="0" destOrd="0" presId="urn:diagrams.loki3.com/BracketList+Icon"/>
    <dgm:cxn modelId="{D3EA5E9E-2308-4824-AEB2-2300789A5324}" type="presParOf" srcId="{CAEEF667-3CD9-47E1-8FA2-83CF812B4DED}" destId="{E17AABB9-36F0-4D2F-8657-2F102707265F}" srcOrd="0" destOrd="0" presId="urn:diagrams.loki3.com/BracketList+Icon"/>
    <dgm:cxn modelId="{7B0A5B2B-A924-4EE6-BD0C-60BBB9F4C7FB}" type="presParOf" srcId="{CAEEF667-3CD9-47E1-8FA2-83CF812B4DED}" destId="{B51A8D8C-BF7A-46F0-A54A-E963426D0F7C}" srcOrd="1" destOrd="0" presId="urn:diagrams.loki3.com/BracketList+Icon"/>
    <dgm:cxn modelId="{5486DECF-AF1E-4802-8357-A688E61D51C3}" type="presParOf" srcId="{CAEEF667-3CD9-47E1-8FA2-83CF812B4DED}" destId="{2A3155ED-B63B-4475-AAAC-A758D87DFD0F}" srcOrd="2" destOrd="0" presId="urn:diagrams.loki3.com/BracketList+Icon"/>
    <dgm:cxn modelId="{BD07DC20-1972-46F9-8888-A9F42F032FE3}" type="presParOf" srcId="{50151847-6A92-4961-BD11-B63EF0D579A5}" destId="{01A50ABB-BCD3-4F2D-9516-1995B6CF047E}" srcOrd="1" destOrd="0" presId="urn:diagrams.loki3.com/BracketList+Icon"/>
    <dgm:cxn modelId="{E13D7C10-11E9-41D6-9EDE-E8C56371F086}" type="presParOf" srcId="{50151847-6A92-4961-BD11-B63EF0D579A5}" destId="{DA8739E4-781E-420E-B85F-D8BB4D95F262}" srcOrd="2" destOrd="0" presId="urn:diagrams.loki3.com/BracketList+Icon"/>
    <dgm:cxn modelId="{AC0A80D5-2DC2-467A-9495-A2390E5F9BC9}" type="presParOf" srcId="{DA8739E4-781E-420E-B85F-D8BB4D95F262}" destId="{D9832CBD-5F1D-4C56-94A7-59693636980C}" srcOrd="0" destOrd="0" presId="urn:diagrams.loki3.com/BracketList+Icon"/>
    <dgm:cxn modelId="{B095CCB6-7B7D-4814-9AEE-010D053AB95C}" type="presParOf" srcId="{DA8739E4-781E-420E-B85F-D8BB4D95F262}" destId="{AB269438-36E6-4375-AF74-94BFB53B7C2F}" srcOrd="1" destOrd="0" presId="urn:diagrams.loki3.com/BracketList+Icon"/>
    <dgm:cxn modelId="{A1F9C8BF-89E3-4F2C-986D-66AA5DB21643}" type="presParOf" srcId="{DA8739E4-781E-420E-B85F-D8BB4D95F262}" destId="{654A563C-D400-46FF-B69D-DCA1435C72A5}" srcOrd="2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61FE6C-B5AD-42D7-B528-79C4AFFFC149}">
      <dsp:nvSpPr>
        <dsp:cNvPr id="0" name=""/>
        <dsp:cNvSpPr/>
      </dsp:nvSpPr>
      <dsp:spPr>
        <a:xfrm>
          <a:off x="3367630" y="3009900"/>
          <a:ext cx="618535" cy="1429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267" y="0"/>
              </a:lnTo>
              <a:lnTo>
                <a:pt x="309267" y="1429702"/>
              </a:lnTo>
              <a:lnTo>
                <a:pt x="618535" y="1429702"/>
              </a:lnTo>
            </a:path>
          </a:pathLst>
        </a:custGeom>
        <a:noFill/>
        <a:ln w="264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37953" y="3685807"/>
        <a:ext cx="77888" cy="77888"/>
      </dsp:txXfrm>
    </dsp:sp>
    <dsp:sp modelId="{E73B55CF-5D18-4B44-B584-BCEC0CB427F2}">
      <dsp:nvSpPr>
        <dsp:cNvPr id="0" name=""/>
        <dsp:cNvSpPr/>
      </dsp:nvSpPr>
      <dsp:spPr>
        <a:xfrm>
          <a:off x="3367630" y="2964180"/>
          <a:ext cx="5947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7393" y="45720"/>
              </a:lnTo>
              <a:lnTo>
                <a:pt x="297393" y="46097"/>
              </a:lnTo>
              <a:lnTo>
                <a:pt x="594787" y="46097"/>
              </a:lnTo>
            </a:path>
          </a:pathLst>
        </a:custGeom>
        <a:noFill/>
        <a:ln w="264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50154" y="2995030"/>
        <a:ext cx="29739" cy="29739"/>
      </dsp:txXfrm>
    </dsp:sp>
    <dsp:sp modelId="{7C39D477-5369-461E-AE36-33302DC7C1F6}">
      <dsp:nvSpPr>
        <dsp:cNvPr id="0" name=""/>
        <dsp:cNvSpPr/>
      </dsp:nvSpPr>
      <dsp:spPr>
        <a:xfrm>
          <a:off x="3367630" y="1580197"/>
          <a:ext cx="618535" cy="1429702"/>
        </a:xfrm>
        <a:custGeom>
          <a:avLst/>
          <a:gdLst/>
          <a:ahLst/>
          <a:cxnLst/>
          <a:rect l="0" t="0" r="0" b="0"/>
          <a:pathLst>
            <a:path>
              <a:moveTo>
                <a:pt x="0" y="1429702"/>
              </a:moveTo>
              <a:lnTo>
                <a:pt x="309267" y="1429702"/>
              </a:lnTo>
              <a:lnTo>
                <a:pt x="309267" y="0"/>
              </a:lnTo>
              <a:lnTo>
                <a:pt x="618535" y="0"/>
              </a:lnTo>
            </a:path>
          </a:pathLst>
        </a:custGeom>
        <a:noFill/>
        <a:ln w="264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37953" y="2256104"/>
        <a:ext cx="77888" cy="77888"/>
      </dsp:txXfrm>
    </dsp:sp>
    <dsp:sp modelId="{81EC062E-09EB-4141-9592-6B91196570E6}">
      <dsp:nvSpPr>
        <dsp:cNvPr id="0" name=""/>
        <dsp:cNvSpPr/>
      </dsp:nvSpPr>
      <dsp:spPr>
        <a:xfrm rot="16200000">
          <a:off x="-214150" y="2438018"/>
          <a:ext cx="6019800" cy="114376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ONE_CARBON TRANSFORMATION</a:t>
          </a:r>
          <a:endParaRPr lang="en-US" sz="2400" b="1" kern="1200" dirty="0"/>
        </a:p>
      </dsp:txBody>
      <dsp:txXfrm>
        <a:off x="-214150" y="2438018"/>
        <a:ext cx="6019800" cy="1143762"/>
      </dsp:txXfrm>
    </dsp:sp>
    <dsp:sp modelId="{FEA714E9-C1CC-4FE9-8B35-3228A7524051}">
      <dsp:nvSpPr>
        <dsp:cNvPr id="0" name=""/>
        <dsp:cNvSpPr/>
      </dsp:nvSpPr>
      <dsp:spPr>
        <a:xfrm>
          <a:off x="3986165" y="1008316"/>
          <a:ext cx="3751539" cy="114376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INVERSION AT A </a:t>
          </a:r>
          <a:r>
            <a:rPr lang="en-US" sz="2400" b="1" kern="1200" smtClean="0"/>
            <a:t>SINGLE CARBON </a:t>
          </a:r>
          <a:r>
            <a:rPr lang="en-US" sz="2400" b="1" kern="1200" dirty="0" smtClean="0"/>
            <a:t>CENTER</a:t>
          </a:r>
          <a:endParaRPr lang="en-US" sz="1800" b="1" kern="1200" dirty="0"/>
        </a:p>
      </dsp:txBody>
      <dsp:txXfrm>
        <a:off x="3986165" y="1008316"/>
        <a:ext cx="3751539" cy="1143762"/>
      </dsp:txXfrm>
    </dsp:sp>
    <dsp:sp modelId="{79CA7D8B-A835-45C7-B3CB-0C3B25F24BC5}">
      <dsp:nvSpPr>
        <dsp:cNvPr id="0" name=""/>
        <dsp:cNvSpPr/>
      </dsp:nvSpPr>
      <dsp:spPr>
        <a:xfrm>
          <a:off x="3962418" y="2438396"/>
          <a:ext cx="3751539" cy="114376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CHIRAL ORGANOMENTALLIC REAGENTS</a:t>
          </a:r>
          <a:endParaRPr lang="en-US" sz="2000" b="1" kern="1200" dirty="0"/>
        </a:p>
      </dsp:txBody>
      <dsp:txXfrm>
        <a:off x="3962418" y="2438396"/>
        <a:ext cx="3751539" cy="1143762"/>
      </dsp:txXfrm>
    </dsp:sp>
    <dsp:sp modelId="{C00F621B-F110-4C57-B0BB-BFA2EA3CD7E9}">
      <dsp:nvSpPr>
        <dsp:cNvPr id="0" name=""/>
        <dsp:cNvSpPr/>
      </dsp:nvSpPr>
      <dsp:spPr>
        <a:xfrm>
          <a:off x="3986165" y="3867721"/>
          <a:ext cx="3751539" cy="114376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OTHER REACTION</a:t>
          </a:r>
          <a:endParaRPr lang="en-US" sz="2400" b="1" kern="1200" dirty="0"/>
        </a:p>
      </dsp:txBody>
      <dsp:txXfrm>
        <a:off x="3986165" y="3867721"/>
        <a:ext cx="3751539" cy="11437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7AABB9-36F0-4D2F-8657-2F102707265F}">
      <dsp:nvSpPr>
        <dsp:cNvPr id="0" name=""/>
        <dsp:cNvSpPr/>
      </dsp:nvSpPr>
      <dsp:spPr>
        <a:xfrm>
          <a:off x="1524000" y="1371599"/>
          <a:ext cx="3352800" cy="714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2">
                  <a:lumMod val="75000"/>
                </a:schemeClr>
              </a:solidFill>
            </a:rPr>
            <a:t>INVERSION OF A HYDROXY GROUP</a:t>
          </a:r>
          <a:endParaRPr lang="en-US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524000" y="1371599"/>
        <a:ext cx="3352800" cy="714016"/>
      </dsp:txXfrm>
    </dsp:sp>
    <dsp:sp modelId="{B51A8D8C-BF7A-46F0-A54A-E963426D0F7C}">
      <dsp:nvSpPr>
        <dsp:cNvPr id="0" name=""/>
        <dsp:cNvSpPr/>
      </dsp:nvSpPr>
      <dsp:spPr>
        <a:xfrm>
          <a:off x="1295401" y="1295403"/>
          <a:ext cx="304803" cy="657575"/>
        </a:xfrm>
        <a:prstGeom prst="leftBrace">
          <a:avLst>
            <a:gd name="adj1" fmla="val 35000"/>
            <a:gd name="adj2" fmla="val 50000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832CBD-5F1D-4C56-94A7-59693636980C}">
      <dsp:nvSpPr>
        <dsp:cNvPr id="0" name=""/>
        <dsp:cNvSpPr/>
      </dsp:nvSpPr>
      <dsp:spPr>
        <a:xfrm>
          <a:off x="1447800" y="2133602"/>
          <a:ext cx="3657600" cy="5615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2">
                  <a:lumMod val="75000"/>
                </a:schemeClr>
              </a:solidFill>
            </a:rPr>
            <a:t>THE MITSUNOBU REACTION</a:t>
          </a:r>
          <a:endParaRPr lang="en-US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447800" y="2133602"/>
        <a:ext cx="3657600" cy="561597"/>
      </dsp:txXfrm>
    </dsp:sp>
    <dsp:sp modelId="{AB269438-36E6-4375-AF74-94BFB53B7C2F}">
      <dsp:nvSpPr>
        <dsp:cNvPr id="0" name=""/>
        <dsp:cNvSpPr/>
      </dsp:nvSpPr>
      <dsp:spPr>
        <a:xfrm>
          <a:off x="1295400" y="2057406"/>
          <a:ext cx="304800" cy="714016"/>
        </a:xfrm>
        <a:prstGeom prst="leftBrace">
          <a:avLst>
            <a:gd name="adj1" fmla="val 35000"/>
            <a:gd name="adj2" fmla="val 50000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+Icon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4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8297FD-9E8B-4F81-AD91-FE11E80DA2D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4C27892-F7EB-43E4-BC57-179718CA56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4.bin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emf"/><Relationship Id="rId5" Type="http://schemas.openxmlformats.org/officeDocument/2006/relationships/image" Target="../media/image11.emf"/><Relationship Id="rId10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9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9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7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9.emf"/><Relationship Id="rId4" Type="http://schemas.openxmlformats.org/officeDocument/2006/relationships/image" Target="../media/image38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41.png"/><Relationship Id="rId4" Type="http://schemas.openxmlformats.org/officeDocument/2006/relationships/image" Target="../media/image40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8800"/>
            <a:ext cx="8534400" cy="220027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cs typeface="Andalus" pitchFamily="18" charset="-78"/>
              </a:rPr>
              <a:t>In the name of god</a:t>
            </a:r>
            <a:endParaRPr lang="en-US" sz="6600" b="1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73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458200" cy="5715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2"/>
                </a:solidFill>
              </a:rPr>
              <a:t>Representative examples of the SN</a:t>
            </a:r>
            <a:r>
              <a:rPr lang="en-US" b="1" baseline="-25000" dirty="0" smtClean="0">
                <a:solidFill>
                  <a:schemeClr val="tx2"/>
                </a:solidFill>
              </a:rPr>
              <a:t>2</a:t>
            </a:r>
            <a:r>
              <a:rPr lang="en-US" b="1" dirty="0" smtClean="0">
                <a:solidFill>
                  <a:schemeClr val="tx2"/>
                </a:solidFill>
              </a:rPr>
              <a:t> methodology are given in Schemes 3.1 and 3.2 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3.1</a:t>
            </a:r>
            <a:endParaRPr lang="en-US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37970"/>
              </p:ext>
            </p:extLst>
          </p:nvPr>
        </p:nvGraphicFramePr>
        <p:xfrm>
          <a:off x="228600" y="2514600"/>
          <a:ext cx="89154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CS ChemDraw Drawing" r:id="rId3" imgW="5291328" imgH="978408" progId="ChemDraw.Document.6.0">
                  <p:embed/>
                </p:oleObj>
              </mc:Choice>
              <mc:Fallback>
                <p:oleObj name="CS ChemDraw Drawing" r:id="rId3" imgW="5291328" imgH="978408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514600"/>
                        <a:ext cx="8915400" cy="2286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/>
          <p:cNvCxnSpPr/>
          <p:nvPr/>
        </p:nvCxnSpPr>
        <p:spPr>
          <a:xfrm rot="16200000" flipV="1">
            <a:off x="1710398" y="3856892"/>
            <a:ext cx="457200" cy="304800"/>
          </a:xfrm>
          <a:prstGeom prst="straightConnector1">
            <a:avLst/>
          </a:prstGeom>
          <a:ln w="254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9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58200" cy="60198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1800" b="1" dirty="0" smtClean="0">
                <a:solidFill>
                  <a:schemeClr val="tx2"/>
                </a:solidFill>
              </a:rPr>
              <a:t>SCHEME 3.2</a:t>
            </a:r>
            <a:endParaRPr lang="en-US" sz="1800" b="1" dirty="0">
              <a:solidFill>
                <a:schemeClr val="tx2"/>
              </a:solidFill>
            </a:endParaRPr>
          </a:p>
        </p:txBody>
      </p:sp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13504740"/>
              </p:ext>
            </p:extLst>
          </p:nvPr>
        </p:nvGraphicFramePr>
        <p:xfrm>
          <a:off x="505712" y="457200"/>
          <a:ext cx="7010400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6" name="CS ChemDraw Drawing" r:id="rId3" imgW="5675400" imgH="1063800" progId="ChemDraw.Document.6.0">
                  <p:embed/>
                </p:oleObj>
              </mc:Choice>
              <mc:Fallback>
                <p:oleObj name="CS ChemDraw Drawing" r:id="rId3" imgW="5675400" imgH="1063800" progId="ChemDraw.Document.6.0">
                  <p:embed/>
                  <p:pic>
                    <p:nvPicPr>
                      <p:cNvPr id="0" name="Content Placeholder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12" y="457200"/>
                        <a:ext cx="7010400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8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01" y="1828799"/>
            <a:ext cx="4175894" cy="1150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304800" y="2525603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127450"/>
              </p:ext>
            </p:extLst>
          </p:nvPr>
        </p:nvGraphicFramePr>
        <p:xfrm>
          <a:off x="5257800" y="1981200"/>
          <a:ext cx="2808288" cy="237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7" name="CS ChemDraw Drawing" r:id="rId6" imgW="1832760" imgH="2077560" progId="ChemDraw.Document.6.0">
                  <p:embed/>
                </p:oleObj>
              </mc:Choice>
              <mc:Fallback>
                <p:oleObj name="CS ChemDraw Drawing" r:id="rId6" imgW="1832760" imgH="2077560" progId="ChemDraw.Document.6.0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981200"/>
                        <a:ext cx="2808288" cy="2376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815601"/>
              </p:ext>
            </p:extLst>
          </p:nvPr>
        </p:nvGraphicFramePr>
        <p:xfrm>
          <a:off x="181744" y="3810000"/>
          <a:ext cx="4679950" cy="229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8" name="CS ChemDraw Drawing" r:id="rId8" imgW="3812040" imgH="2026800" progId="ChemDraw.Document.6.0">
                  <p:embed/>
                </p:oleObj>
              </mc:Choice>
              <mc:Fallback>
                <p:oleObj name="CS ChemDraw Drawing" r:id="rId8" imgW="3812040" imgH="2026800" progId="ChemDraw.Document.6.0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44" y="3810000"/>
                        <a:ext cx="4679950" cy="229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75239"/>
              </p:ext>
            </p:extLst>
          </p:nvPr>
        </p:nvGraphicFramePr>
        <p:xfrm>
          <a:off x="4822825" y="4724400"/>
          <a:ext cx="432117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9" name="CS ChemDraw Drawing" r:id="rId10" imgW="3479760" imgH="975600" progId="ChemDraw.Document.6.0">
                  <p:embed/>
                </p:oleObj>
              </mc:Choice>
              <mc:Fallback>
                <p:oleObj name="CS ChemDraw Drawing" r:id="rId10" imgW="3479760" imgH="975600" progId="ChemDraw.Document.6.0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4724400"/>
                        <a:ext cx="4321175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847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3.3</a:t>
            </a:r>
            <a:endParaRPr lang="en-US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887279"/>
              </p:ext>
            </p:extLst>
          </p:nvPr>
        </p:nvGraphicFramePr>
        <p:xfrm>
          <a:off x="124178" y="457200"/>
          <a:ext cx="8990514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CS ChemDraw Drawing" r:id="rId3" imgW="6344412" imgH="3523488" progId="ChemDraw.Document.6.0">
                  <p:embed/>
                </p:oleObj>
              </mc:Choice>
              <mc:Fallback>
                <p:oleObj name="CS ChemDraw Drawing" r:id="rId3" imgW="6344412" imgH="3523488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78" y="457200"/>
                        <a:ext cx="8990514" cy="53340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76200" cmpd="tri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713029"/>
              </p:ext>
            </p:extLst>
          </p:nvPr>
        </p:nvGraphicFramePr>
        <p:xfrm>
          <a:off x="381000" y="3352800"/>
          <a:ext cx="1954213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7" name="CS ChemDraw Drawing" r:id="rId5" imgW="1357884" imgH="1313688" progId="ChemDraw.Document.6.0">
                  <p:embed/>
                </p:oleObj>
              </mc:Choice>
              <mc:Fallback>
                <p:oleObj name="CS ChemDraw Drawing" r:id="rId5" imgW="1357884" imgH="1313688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352800"/>
                        <a:ext cx="1954213" cy="1885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57150" cmpd="thinThick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66258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3.4</a:t>
            </a: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" y="603738"/>
            <a:ext cx="9000978" cy="50350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0604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3.5</a:t>
            </a: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312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5921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609600"/>
            <a:ext cx="8765345" cy="6019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On occasion, </a:t>
            </a:r>
            <a:r>
              <a:rPr lang="en-US" sz="3300" b="1" dirty="0" smtClean="0"/>
              <a:t>inversion</a:t>
            </a:r>
            <a:r>
              <a:rPr lang="en-US" dirty="0" smtClean="0"/>
              <a:t> can occur with high specificity, but is not expected. An example is provided  by the reaction of the </a:t>
            </a:r>
            <a:r>
              <a:rPr lang="en-US" b="1" dirty="0" smtClean="0">
                <a:solidFill>
                  <a:schemeClr val="tx2"/>
                </a:solidFill>
              </a:rPr>
              <a:t>acid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chlorid</a:t>
            </a:r>
            <a:r>
              <a:rPr lang="en-US" dirty="0" smtClean="0"/>
              <a:t>, 3.6, prepared from ethyl lactate via 3.7, with </a:t>
            </a:r>
            <a:r>
              <a:rPr lang="en-US" b="1" dirty="0" smtClean="0">
                <a:solidFill>
                  <a:schemeClr val="tx2"/>
                </a:solidFill>
              </a:rPr>
              <a:t>m-</a:t>
            </a:r>
            <a:r>
              <a:rPr lang="en-US" b="1" dirty="0" err="1" smtClean="0">
                <a:solidFill>
                  <a:schemeClr val="tx2"/>
                </a:solidFill>
              </a:rPr>
              <a:t>difluorobenzene</a:t>
            </a:r>
            <a:r>
              <a:rPr lang="en-US" dirty="0" smtClean="0"/>
              <a:t> in the presence of aluminum </a:t>
            </a:r>
            <a:r>
              <a:rPr lang="en-US" dirty="0" err="1" smtClean="0"/>
              <a:t>trichloride</a:t>
            </a:r>
            <a:r>
              <a:rPr lang="en-US" dirty="0" smtClean="0"/>
              <a:t> (Scheme 3.6).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chemeClr val="tx2"/>
                </a:solidFill>
              </a:rPr>
              <a:t>SCHEME 3.6</a:t>
            </a:r>
            <a:endParaRPr lang="en-US" sz="2200" b="1" dirty="0">
              <a:solidFill>
                <a:schemeClr val="tx2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14600"/>
            <a:ext cx="8686800" cy="327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84366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0198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 smtClean="0"/>
              <a:t>Retention</a:t>
            </a:r>
            <a:r>
              <a:rPr lang="en-US" dirty="0" smtClean="0"/>
              <a:t> of configuration at a specific center is often best achieved by the use of two inversions. This is adequately illustrated by a method based on selenium chemistry for the conversion of an alcohol to an alkyl </a:t>
            </a:r>
            <a:r>
              <a:rPr lang="en-US" dirty="0" err="1" smtClean="0"/>
              <a:t>bromid</a:t>
            </a:r>
            <a:r>
              <a:rPr lang="en-US" dirty="0" smtClean="0"/>
              <a:t> with an alkyl </a:t>
            </a:r>
            <a:r>
              <a:rPr lang="en-US" dirty="0" err="1" smtClean="0"/>
              <a:t>selenide</a:t>
            </a:r>
            <a:r>
              <a:rPr lang="en-US" dirty="0" smtClean="0"/>
              <a:t> as the intermediate (Scheme 3.7).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SHEME 3.7</a:t>
            </a:r>
            <a:endParaRPr lang="en-US" sz="2000" b="1" dirty="0">
              <a:solidFill>
                <a:schemeClr val="tx2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2" y="3533335"/>
            <a:ext cx="8984566" cy="2426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978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056" y="304800"/>
            <a:ext cx="8763000" cy="60198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The use of a copper catalyst for the reaction of a metal </a:t>
            </a:r>
            <a:r>
              <a:rPr lang="en-US" dirty="0" err="1" smtClean="0"/>
              <a:t>azide</a:t>
            </a:r>
            <a:r>
              <a:rPr lang="en-US" dirty="0" smtClean="0"/>
              <a:t> with a </a:t>
            </a:r>
            <a:r>
              <a:rPr lang="en-US" dirty="0" err="1" smtClean="0"/>
              <a:t>mesylate</a:t>
            </a:r>
            <a:r>
              <a:rPr lang="en-US" dirty="0" smtClean="0"/>
              <a:t> has, however, been observed to provide </a:t>
            </a:r>
            <a:r>
              <a:rPr lang="en-US" b="1" dirty="0" smtClean="0">
                <a:solidFill>
                  <a:schemeClr val="tx2"/>
                </a:solidFill>
              </a:rPr>
              <a:t>retention of configuration</a:t>
            </a:r>
            <a:r>
              <a:rPr lang="en-US" dirty="0" smtClean="0"/>
              <a:t> as opposed to the usual inversion (Scheme 3.8).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3.8</a:t>
            </a: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8989256" cy="22097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271200"/>
              </p:ext>
            </p:extLst>
          </p:nvPr>
        </p:nvGraphicFramePr>
        <p:xfrm>
          <a:off x="1447800" y="1579099"/>
          <a:ext cx="5715000" cy="1066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CS ChemDraw Drawing" r:id="rId4" imgW="5871089" imgH="1355571" progId="ChemDraw.Document.6.0">
                  <p:embed/>
                </p:oleObj>
              </mc:Choice>
              <mc:Fallback>
                <p:oleObj name="CS ChemDraw Drawing" r:id="rId4" imgW="5871089" imgH="1355571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579099"/>
                        <a:ext cx="5715000" cy="1066799"/>
                      </a:xfrm>
                      <a:prstGeom prst="rect">
                        <a:avLst/>
                      </a:prstGeom>
                      <a:noFill/>
                      <a:ln w="76200" cmpd="tri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937552"/>
              </p:ext>
            </p:extLst>
          </p:nvPr>
        </p:nvGraphicFramePr>
        <p:xfrm>
          <a:off x="1600200" y="4572000"/>
          <a:ext cx="5486400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" name="CS ChemDraw Drawing" r:id="rId6" imgW="6530400" imgH="1329120" progId="ChemDraw.Document.6.0">
                  <p:embed/>
                </p:oleObj>
              </mc:Choice>
              <mc:Fallback>
                <p:oleObj name="CS ChemDraw Drawing" r:id="rId6" imgW="6530400" imgH="132912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572000"/>
                        <a:ext cx="5486400" cy="1227137"/>
                      </a:xfrm>
                      <a:prstGeom prst="rect">
                        <a:avLst/>
                      </a:prstGeom>
                      <a:noFill/>
                      <a:ln w="76200" cmpd="tri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51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34400" cy="5715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The reaction of the lithium </a:t>
            </a:r>
            <a:r>
              <a:rPr lang="en-US" dirty="0" err="1" smtClean="0"/>
              <a:t>enolate</a:t>
            </a:r>
            <a:r>
              <a:rPr lang="en-US" dirty="0" smtClean="0"/>
              <a:t> derived from the chiral iron acetyl complex 3.8 shows chiral discrimination in the SN</a:t>
            </a:r>
            <a:r>
              <a:rPr lang="en-US" baseline="-25000" dirty="0" smtClean="0"/>
              <a:t>2</a:t>
            </a:r>
            <a:r>
              <a:rPr lang="en-US" dirty="0" smtClean="0"/>
              <a:t> reaction with </a:t>
            </a:r>
            <a:r>
              <a:rPr lang="en-US" dirty="0" err="1" smtClean="0"/>
              <a:t>tert</a:t>
            </a:r>
            <a:r>
              <a:rPr lang="en-US" dirty="0" smtClean="0"/>
              <a:t>-butyl 2-propionate (Scheme 3.9).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chemeClr val="tx2"/>
                </a:solidFill>
              </a:rPr>
              <a:t>SCHEME 3.9</a:t>
            </a:r>
            <a:endParaRPr lang="en-US" sz="2200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36312"/>
            <a:ext cx="8686800" cy="29622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81051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5070223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076" y="3506999"/>
            <a:ext cx="5023924" cy="33181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6790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20027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6600" b="1" dirty="0" smtClean="0"/>
              <a:t>Chapter 3</a:t>
            </a:r>
            <a:endParaRPr lang="en-US" sz="6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724400"/>
            <a:ext cx="7772400" cy="1500187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ONE-CARBON</a:t>
            </a:r>
          </a:p>
          <a:p>
            <a:pPr algn="ctr"/>
            <a:r>
              <a:rPr lang="en-US" sz="3600" b="1" dirty="0" smtClean="0"/>
              <a:t> TRANSFORMATION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6800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990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3200" b="1" dirty="0" smtClean="0"/>
              <a:t>3.1.1. INVERSION OF A HYDROXY GROUP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5626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/>
              <a:t>The inversion of a </a:t>
            </a:r>
            <a:r>
              <a:rPr lang="en-US" sz="2000" dirty="0" err="1" smtClean="0"/>
              <a:t>hydroxy</a:t>
            </a:r>
            <a:r>
              <a:rPr lang="en-US" sz="2000" dirty="0" smtClean="0"/>
              <a:t> group is not a simple procedure. The most reliable methods are based on </a:t>
            </a:r>
            <a:r>
              <a:rPr lang="en-US" sz="2000" dirty="0" err="1" smtClean="0"/>
              <a:t>Mitsunobu</a:t>
            </a:r>
            <a:r>
              <a:rPr lang="en-US" sz="2000" dirty="0" smtClean="0"/>
              <a:t> methodology. Inversion can be achieved by conversion of the </a:t>
            </a:r>
            <a:r>
              <a:rPr lang="en-US" sz="2000" b="1" dirty="0" smtClean="0"/>
              <a:t>alcohol to a </a:t>
            </a:r>
            <a:r>
              <a:rPr lang="en-US" sz="2000" b="1" dirty="0" err="1" smtClean="0"/>
              <a:t>mesylate</a:t>
            </a:r>
            <a:r>
              <a:rPr lang="en-US" sz="2000" b="1" dirty="0" smtClean="0"/>
              <a:t> or </a:t>
            </a:r>
            <a:r>
              <a:rPr lang="en-US" sz="2000" b="1" dirty="0" err="1" smtClean="0"/>
              <a:t>tosylate</a:t>
            </a:r>
            <a:r>
              <a:rPr lang="en-US" sz="2000" dirty="0" smtClean="0"/>
              <a:t>, then by </a:t>
            </a:r>
            <a:r>
              <a:rPr lang="en-US" sz="2000" dirty="0" err="1" smtClean="0"/>
              <a:t>nucleophilic</a:t>
            </a:r>
            <a:r>
              <a:rPr lang="en-US" sz="2000" dirty="0" smtClean="0"/>
              <a:t> displacement with </a:t>
            </a:r>
            <a:r>
              <a:rPr lang="en-US" sz="2000" b="1" dirty="0" smtClean="0"/>
              <a:t>potassium superoxide or nitrite in dimethyl </a:t>
            </a:r>
            <a:r>
              <a:rPr lang="en-US" sz="2000" b="1" dirty="0" err="1" smtClean="0"/>
              <a:t>sulphoxide</a:t>
            </a:r>
            <a:r>
              <a:rPr lang="en-US" b="1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900" b="1" dirty="0" smtClean="0">
                <a:solidFill>
                  <a:schemeClr val="tx2"/>
                </a:solidFill>
              </a:rPr>
              <a:t>SCHEME 3.10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386372"/>
              </p:ext>
            </p:extLst>
          </p:nvPr>
        </p:nvGraphicFramePr>
        <p:xfrm>
          <a:off x="228600" y="4114800"/>
          <a:ext cx="8675688" cy="177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CS ChemDraw Drawing" r:id="rId3" imgW="3877056" imgH="690372" progId="ChemDraw.Document.6.0">
                  <p:embed/>
                </p:oleObj>
              </mc:Choice>
              <mc:Fallback>
                <p:oleObj name="CS ChemDraw Drawing" r:id="rId3" imgW="3877056" imgH="690372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14800"/>
                        <a:ext cx="8675688" cy="17716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57150" cmpd="thinThick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76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b="1" dirty="0" smtClean="0"/>
              <a:t>MITSUNOBU REACTION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18160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sz="3000" dirty="0"/>
              <a:t>The </a:t>
            </a:r>
            <a:r>
              <a:rPr lang="en-US" sz="3000" b="1" dirty="0" smtClean="0"/>
              <a:t>MITSUNOBU REACTION </a:t>
            </a:r>
            <a:r>
              <a:rPr lang="en-US" sz="3000" dirty="0" smtClean="0"/>
              <a:t>is </a:t>
            </a:r>
            <a:r>
              <a:rPr lang="en-US" sz="3000" dirty="0"/>
              <a:t>an </a:t>
            </a:r>
            <a:r>
              <a:rPr lang="en-US" sz="3000" dirty="0" smtClean="0"/>
              <a:t>organic reaction that </a:t>
            </a:r>
            <a:r>
              <a:rPr lang="en-US" sz="3000" dirty="0"/>
              <a:t>converts an alcohol into a variety of functional groups, such as an </a:t>
            </a:r>
            <a:r>
              <a:rPr lang="en-US" sz="3000" dirty="0" smtClean="0"/>
              <a:t>ester, </a:t>
            </a:r>
            <a:r>
              <a:rPr lang="en-US" sz="3000" dirty="0"/>
              <a:t>using </a:t>
            </a:r>
            <a:r>
              <a:rPr lang="en-US" sz="3000" b="1" dirty="0" err="1" smtClean="0"/>
              <a:t>triphenylphosphine</a:t>
            </a:r>
            <a:r>
              <a:rPr lang="en-US" sz="3000" dirty="0" smtClean="0"/>
              <a:t> </a:t>
            </a:r>
            <a:r>
              <a:rPr lang="en-US" sz="3000" dirty="0"/>
              <a:t>and an </a:t>
            </a:r>
            <a:r>
              <a:rPr lang="en-US" sz="3000" dirty="0" err="1" smtClean="0"/>
              <a:t>azodicarboxylate</a:t>
            </a:r>
            <a:r>
              <a:rPr lang="en-US" sz="3000" dirty="0" smtClean="0"/>
              <a:t> </a:t>
            </a:r>
            <a:r>
              <a:rPr lang="en-US" sz="3000" dirty="0"/>
              <a:t>such </a:t>
            </a:r>
            <a:r>
              <a:rPr lang="en-US" sz="3000" dirty="0" smtClean="0"/>
              <a:t>as </a:t>
            </a:r>
            <a:r>
              <a:rPr lang="en-US" sz="3000" b="1" dirty="0" smtClean="0"/>
              <a:t>diethyl </a:t>
            </a:r>
            <a:r>
              <a:rPr lang="en-US" sz="3000" b="1" dirty="0" err="1" smtClean="0"/>
              <a:t>azodicarboxylate</a:t>
            </a:r>
            <a:r>
              <a:rPr lang="en-US" sz="3000" b="1" dirty="0" smtClean="0"/>
              <a:t> </a:t>
            </a:r>
            <a:r>
              <a:rPr lang="en-US" sz="3000" dirty="0"/>
              <a:t>(DEAD) </a:t>
            </a:r>
            <a:r>
              <a:rPr lang="en-US" sz="3000" dirty="0" smtClean="0"/>
              <a:t>or </a:t>
            </a:r>
            <a:r>
              <a:rPr lang="en-US" sz="3000" dirty="0" err="1" smtClean="0"/>
              <a:t>diisopropyl</a:t>
            </a:r>
            <a:r>
              <a:rPr lang="en-US" sz="3000" dirty="0" smtClean="0"/>
              <a:t> </a:t>
            </a:r>
            <a:r>
              <a:rPr lang="en-US" sz="3000" dirty="0" err="1" smtClean="0"/>
              <a:t>azodicarboxylate</a:t>
            </a:r>
            <a:r>
              <a:rPr lang="en-US" sz="3000" dirty="0" smtClean="0"/>
              <a:t> </a:t>
            </a:r>
            <a:r>
              <a:rPr lang="en-US" sz="3000" dirty="0"/>
              <a:t>(DIAD</a:t>
            </a:r>
            <a:r>
              <a:rPr lang="en-US" sz="3000" dirty="0" smtClean="0"/>
              <a:t>).</a:t>
            </a:r>
            <a:r>
              <a:rPr lang="en-US" sz="3000" baseline="30000" dirty="0" smtClean="0"/>
              <a:t> </a:t>
            </a:r>
            <a:r>
              <a:rPr lang="en-US" sz="3000" dirty="0" smtClean="0"/>
              <a:t>The </a:t>
            </a:r>
            <a:r>
              <a:rPr lang="en-US" sz="3000" dirty="0"/>
              <a:t>alcohol undergoes </a:t>
            </a:r>
            <a:r>
              <a:rPr lang="en-US" sz="3000" dirty="0" smtClean="0"/>
              <a:t>an inversion of stereochemistry. </a:t>
            </a:r>
            <a:r>
              <a:rPr lang="en-US" sz="3000" dirty="0"/>
              <a:t>It was discovered by </a:t>
            </a:r>
            <a:r>
              <a:rPr lang="en-US" sz="3000" dirty="0" smtClean="0"/>
              <a:t>Oyo </a:t>
            </a:r>
            <a:r>
              <a:rPr lang="en-US" sz="3000" dirty="0" err="1" smtClean="0"/>
              <a:t>Mitsunobu</a:t>
            </a:r>
            <a:r>
              <a:rPr lang="en-US" sz="3000" dirty="0" smtClean="0"/>
              <a:t> (</a:t>
            </a:r>
            <a:r>
              <a:rPr lang="en-US" sz="3000" dirty="0"/>
              <a:t>1934–2003).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10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9" y="533400"/>
            <a:ext cx="8839200" cy="6172200"/>
          </a:xfrm>
          <a:prstGeom prst="rect">
            <a:avLst/>
          </a:prstGeom>
          <a:ln>
            <a:noFill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8193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990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3600" b="1" dirty="0" smtClean="0"/>
              <a:t>3.1.2. THE MITSUNOBU REACTION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763000" cy="48768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Mitsunobu</a:t>
            </a:r>
            <a:r>
              <a:rPr lang="en-US" sz="2000" dirty="0" smtClean="0"/>
              <a:t> reaction allows substitution of a </a:t>
            </a:r>
            <a:r>
              <a:rPr lang="en-US" sz="2000" dirty="0" err="1" smtClean="0"/>
              <a:t>hydroxy</a:t>
            </a:r>
            <a:r>
              <a:rPr lang="en-US" sz="2000" dirty="0" smtClean="0"/>
              <a:t> group by a wide variety of nucleophiles with inversion of configuration. This </a:t>
            </a:r>
            <a:r>
              <a:rPr lang="en-US" sz="2000" dirty="0" err="1" smtClean="0"/>
              <a:t>Mitsunobu</a:t>
            </a:r>
            <a:r>
              <a:rPr lang="en-US" sz="2000" dirty="0" smtClean="0"/>
              <a:t> protocol often provides very high yields for unhindered alcohols.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ctr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b="1" dirty="0" smtClean="0">
                <a:solidFill>
                  <a:schemeClr val="tx2"/>
                </a:solidFill>
              </a:rPr>
              <a:t>SCHEME 3.11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37" y="3124200"/>
            <a:ext cx="8932985" cy="241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694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991600" cy="61722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/>
              <a:t>Amino alcohols provide for </a:t>
            </a:r>
            <a:r>
              <a:rPr lang="en-US" sz="2000" dirty="0" err="1" smtClean="0"/>
              <a:t>nucleophilic</a:t>
            </a:r>
            <a:r>
              <a:rPr lang="en-US" sz="2000" dirty="0" smtClean="0"/>
              <a:t> substitution under </a:t>
            </a:r>
            <a:r>
              <a:rPr lang="en-US" sz="2000" dirty="0" err="1" smtClean="0"/>
              <a:t>Mitsunobu</a:t>
            </a:r>
            <a:r>
              <a:rPr lang="en-US" sz="2000" dirty="0" smtClean="0"/>
              <a:t> conditions with stereochemistry being controlled by the nitrogen protection.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811557"/>
              </p:ext>
            </p:extLst>
          </p:nvPr>
        </p:nvGraphicFramePr>
        <p:xfrm>
          <a:off x="304800" y="1752600"/>
          <a:ext cx="8532617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CS ChemDraw Drawing" r:id="rId3" imgW="2752344" imgH="1929384" progId="ChemDraw.Document.6.0">
                  <p:embed/>
                </p:oleObj>
              </mc:Choice>
              <mc:Fallback>
                <p:oleObj name="CS ChemDraw Drawing" r:id="rId3" imgW="2752344" imgH="1929384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752600"/>
                        <a:ext cx="8532617" cy="4800600"/>
                      </a:xfrm>
                      <a:prstGeom prst="rect">
                        <a:avLst/>
                      </a:prstGeom>
                      <a:solidFill>
                        <a:srgbClr val="E0DAB6"/>
                      </a:solidFill>
                      <a:ln w="76200" cmpd="tri">
                        <a:solidFill>
                          <a:srgbClr val="B1C5C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90384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915400" cy="6324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2"/>
                </a:solidFill>
              </a:rPr>
              <a:t>Formation of an intermediate </a:t>
            </a:r>
            <a:r>
              <a:rPr lang="en-US" b="1" dirty="0" err="1" smtClean="0">
                <a:solidFill>
                  <a:schemeClr val="tx2"/>
                </a:solidFill>
              </a:rPr>
              <a:t>oxazoline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827905"/>
              </p:ext>
            </p:extLst>
          </p:nvPr>
        </p:nvGraphicFramePr>
        <p:xfrm>
          <a:off x="152400" y="609600"/>
          <a:ext cx="8763000" cy="542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CS ChemDraw Drawing" r:id="rId3" imgW="4436364" imgH="3982212" progId="ChemDraw.Document.6.0">
                  <p:embed/>
                </p:oleObj>
              </mc:Choice>
              <mc:Fallback>
                <p:oleObj name="CS ChemDraw Drawing" r:id="rId3" imgW="4436364" imgH="3982212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609600"/>
                        <a:ext cx="8763000" cy="5421495"/>
                      </a:xfrm>
                      <a:prstGeom prst="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57767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500463"/>
              </p:ext>
            </p:extLst>
          </p:nvPr>
        </p:nvGraphicFramePr>
        <p:xfrm>
          <a:off x="152400" y="533400"/>
          <a:ext cx="88392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" name="CS ChemDraw Drawing" r:id="rId3" imgW="6829759" imgH="1993667" progId="ChemDraw.Document.6.0">
                  <p:embed/>
                </p:oleObj>
              </mc:Choice>
              <mc:Fallback>
                <p:oleObj name="CS ChemDraw Drawing" r:id="rId3" imgW="6829759" imgH="1993667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3400"/>
                        <a:ext cx="8839200" cy="266700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  <a:ln w="76200" cmpd="tri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454367"/>
              </p:ext>
            </p:extLst>
          </p:nvPr>
        </p:nvGraphicFramePr>
        <p:xfrm>
          <a:off x="152400" y="3505200"/>
          <a:ext cx="8839200" cy="3136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7" name="CS ChemDraw Drawing" r:id="rId5" imgW="3730752" imgH="1309116" progId="ChemDraw.Document.6.0">
                  <p:embed/>
                </p:oleObj>
              </mc:Choice>
              <mc:Fallback>
                <p:oleObj name="CS ChemDraw Drawing" r:id="rId5" imgW="3730752" imgH="1309116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505200"/>
                        <a:ext cx="8839200" cy="313677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  <a:ln w="76200" cmpd="tri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052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990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3200" b="1" dirty="0" smtClean="0"/>
              <a:t>3.2 CHIRAL ORGANOMETALLIC REAGENTS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18" y="990600"/>
            <a:ext cx="8991600" cy="58674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/>
              <a:t>It is possible to use a nucleophile where the reaction center bears the chirality. The organometallic species must have a stable configuration, otherwise racemization will be observed.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 smtClean="0">
                <a:solidFill>
                  <a:schemeClr val="tx2"/>
                </a:solidFill>
              </a:rPr>
              <a:t>FIGURE 3.1 Reaction of </a:t>
            </a:r>
            <a:r>
              <a:rPr lang="en-US" sz="1600" b="1" dirty="0" err="1" smtClean="0">
                <a:solidFill>
                  <a:schemeClr val="tx2"/>
                </a:solidFill>
              </a:rPr>
              <a:t>sulfoxide</a:t>
            </a:r>
            <a:r>
              <a:rPr lang="en-US" sz="1600" b="1" dirty="0" smtClean="0">
                <a:solidFill>
                  <a:schemeClr val="tx2"/>
                </a:solidFill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</a:rPr>
              <a:t>stablized</a:t>
            </a:r>
            <a:r>
              <a:rPr lang="en-US" sz="1600" b="1" dirty="0" smtClean="0">
                <a:solidFill>
                  <a:schemeClr val="tx2"/>
                </a:solidFill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</a:rPr>
              <a:t>carbanions</a:t>
            </a:r>
            <a:endParaRPr lang="en-US" sz="1600" b="1" dirty="0" smtClean="0">
              <a:solidFill>
                <a:schemeClr val="tx2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</p:txBody>
      </p:sp>
      <p:pic>
        <p:nvPicPr>
          <p:cNvPr id="5" name="Picture 2" descr="C:\Users\pershiyan\Desktop\عکس خودم\9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2000" y="2362200"/>
            <a:ext cx="7439608" cy="3962400"/>
          </a:xfrm>
          <a:prstGeom prst="rect">
            <a:avLst/>
          </a:prstGeom>
          <a:noFill/>
          <a:ln w="53975" cmpd="tri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2575280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067800" cy="64770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The use of  these </a:t>
            </a:r>
            <a:r>
              <a:rPr lang="en-US" sz="2000" b="1" dirty="0" smtClean="0"/>
              <a:t>chiral organometallic reagents </a:t>
            </a:r>
            <a:r>
              <a:rPr lang="en-US" sz="2000" dirty="0" smtClean="0"/>
              <a:t>allows for a wide range of synthetic methods, including the preparation of alcohols by silicon chemistry (</a:t>
            </a:r>
            <a:r>
              <a:rPr lang="en-US" sz="2000" b="1" dirty="0" smtClean="0"/>
              <a:t>Scheme 3.13</a:t>
            </a:r>
            <a:r>
              <a:rPr lang="en-US" sz="2000" dirty="0" smtClean="0"/>
              <a:t>), and </a:t>
            </a:r>
            <a:r>
              <a:rPr lang="el-GR" sz="2000" dirty="0" smtClean="0">
                <a:latin typeface="+mj-lt"/>
                <a:cs typeface="Calibri"/>
              </a:rPr>
              <a:t>α</a:t>
            </a:r>
            <a:r>
              <a:rPr lang="en-US" sz="2000" dirty="0" smtClean="0">
                <a:latin typeface="+mj-lt"/>
                <a:cs typeface="Calibri"/>
              </a:rPr>
              <a:t>-</a:t>
            </a:r>
            <a:r>
              <a:rPr lang="en-US" sz="2000" dirty="0" err="1" smtClean="0">
                <a:latin typeface="+mj-lt"/>
                <a:cs typeface="Calibri"/>
              </a:rPr>
              <a:t>alkoxy</a:t>
            </a:r>
            <a:r>
              <a:rPr lang="en-US" sz="2000" dirty="0" smtClean="0">
                <a:latin typeface="+mj-lt"/>
                <a:cs typeface="Calibri"/>
              </a:rPr>
              <a:t>  carboxylic  acids  (</a:t>
            </a:r>
            <a:r>
              <a:rPr lang="en-US" sz="2000" b="1" dirty="0" smtClean="0">
                <a:latin typeface="+mj-lt"/>
                <a:cs typeface="Calibri"/>
              </a:rPr>
              <a:t>Scheme 3.14</a:t>
            </a:r>
            <a:r>
              <a:rPr lang="en-US" sz="2000" dirty="0" smtClean="0">
                <a:latin typeface="+mj-lt"/>
                <a:cs typeface="Calibri"/>
              </a:rPr>
              <a:t>).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+mj-lt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+mj-lt"/>
              <a:cs typeface="Calibri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 smtClean="0">
                <a:solidFill>
                  <a:schemeClr val="tx2"/>
                </a:solidFill>
                <a:latin typeface="+mj-lt"/>
                <a:cs typeface="Calibri"/>
              </a:rPr>
              <a:t>SCHEME 3.13</a:t>
            </a:r>
            <a:endParaRPr lang="en-US" sz="1600" b="1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331637"/>
              </p:ext>
            </p:extLst>
          </p:nvPr>
        </p:nvGraphicFramePr>
        <p:xfrm>
          <a:off x="533400" y="1828800"/>
          <a:ext cx="7964107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name="CS ChemDraw Drawing" r:id="rId3" imgW="3378708" imgH="1844040" progId="ChemDraw.Document.6.0">
                  <p:embed/>
                </p:oleObj>
              </mc:Choice>
              <mc:Fallback>
                <p:oleObj name="CS ChemDraw Drawing" r:id="rId3" imgW="3378708" imgH="184404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7964107" cy="434340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 w="76200" cmpd="tri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172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2"/>
                </a:solidFill>
              </a:rPr>
              <a:t>Organometallic intermediate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356919"/>
              </p:ext>
            </p:extLst>
          </p:nvPr>
        </p:nvGraphicFramePr>
        <p:xfrm>
          <a:off x="1752600" y="1295400"/>
          <a:ext cx="5334000" cy="4060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7" name="CS ChemDraw Drawing" r:id="rId3" imgW="1842516" imgH="1402080" progId="ChemDraw.Document.6.0">
                  <p:embed/>
                </p:oleObj>
              </mc:Choice>
              <mc:Fallback>
                <p:oleObj name="CS ChemDraw Drawing" r:id="rId3" imgW="1842516" imgH="140208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95400"/>
                        <a:ext cx="5334000" cy="40603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48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60927"/>
              </p:ext>
            </p:extLst>
          </p:nvPr>
        </p:nvGraphicFramePr>
        <p:xfrm>
          <a:off x="-2209800" y="609600"/>
          <a:ext cx="98298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30853196"/>
              </p:ext>
            </p:extLst>
          </p:nvPr>
        </p:nvGraphicFramePr>
        <p:xfrm>
          <a:off x="4267200" y="152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7976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14" y="381000"/>
            <a:ext cx="8954086" cy="62484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/>
              <a:t>Alkylating agents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 3.14</a:t>
            </a: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8713695" cy="2057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  <a:effectLst/>
          <a:extLst/>
        </p:spPr>
      </p:pic>
      <p:pic>
        <p:nvPicPr>
          <p:cNvPr id="10294" name="Picture 54" descr="http://upload.wikimedia.org/wikipedia/commons/8/8d/%28Chlormethyl%29methyleth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786750"/>
            <a:ext cx="1346865" cy="36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>
            <a:off x="1905000" y="3539197"/>
            <a:ext cx="457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267200" y="2351314"/>
            <a:ext cx="1066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0D5115"/>
                </a:solidFill>
              </a:rPr>
              <a:t>OBOM</a:t>
            </a:r>
            <a:endParaRPr lang="fa-IR" dirty="0">
              <a:solidFill>
                <a:srgbClr val="0D5115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52657" y="2365828"/>
            <a:ext cx="1066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0D5115"/>
                </a:solidFill>
              </a:rPr>
              <a:t>OBOM</a:t>
            </a:r>
            <a:endParaRPr lang="fa-IR" dirty="0">
              <a:solidFill>
                <a:srgbClr val="0D5115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77689" y="3169865"/>
            <a:ext cx="1066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 smtClean="0">
                <a:solidFill>
                  <a:srgbClr val="0D5115"/>
                </a:solidFill>
              </a:rPr>
              <a:t>BOMCl</a:t>
            </a:r>
            <a:endParaRPr lang="fa-IR" dirty="0">
              <a:solidFill>
                <a:srgbClr val="0D511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01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Baran\Desktop\Untitled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1440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74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14" y="457200"/>
            <a:ext cx="9067800" cy="6400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/>
              <a:t>In addition to oxygen and sulfur, other heteroatoms can be incorporated into the organometallic reagent (vide supra), including nitrogen, selenium, silicon, and halogens (Scheme 3.15).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3.15</a:t>
            </a:r>
            <a:endParaRPr lang="en-US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300585"/>
              </p:ext>
            </p:extLst>
          </p:nvPr>
        </p:nvGraphicFramePr>
        <p:xfrm>
          <a:off x="152400" y="2743200"/>
          <a:ext cx="8839199" cy="2136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2" name="CS ChemDraw Drawing" r:id="rId3" imgW="4639056" imgH="932688" progId="ChemDraw.Document.6.0">
                  <p:embed/>
                </p:oleObj>
              </mc:Choice>
              <mc:Fallback>
                <p:oleObj name="CS ChemDraw Drawing" r:id="rId3" imgW="4639056" imgH="932688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743200"/>
                        <a:ext cx="8839199" cy="213614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  <a:ln w="76200" cmpd="tri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198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48916"/>
              </p:ext>
            </p:extLst>
          </p:nvPr>
        </p:nvGraphicFramePr>
        <p:xfrm>
          <a:off x="152400" y="533400"/>
          <a:ext cx="8821976" cy="3571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2" name="CS ChemDraw Drawing" r:id="rId3" imgW="6819840" imgH="2646000" progId="ChemDraw.Document.6.0">
                  <p:embed/>
                </p:oleObj>
              </mc:Choice>
              <mc:Fallback>
                <p:oleObj name="CS ChemDraw Drawing" r:id="rId3" imgW="6819840" imgH="2646000" progId="ChemDraw.Document.6.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3400"/>
                        <a:ext cx="8821976" cy="3571081"/>
                      </a:xfrm>
                      <a:prstGeom prst="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  <a:ln w="57150" cmpd="thickThin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4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278923"/>
            <a:ext cx="7027214" cy="2438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59132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6" y="304800"/>
            <a:ext cx="8229600" cy="990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3600" b="1" dirty="0" smtClean="0"/>
              <a:t>3.3 OTHER REACTIONS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6" y="1143000"/>
            <a:ext cx="8915400" cy="5715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/>
              <a:t>An example is provided by the kinetic resolution of </a:t>
            </a:r>
            <a:r>
              <a:rPr lang="en-US" sz="2000" dirty="0" err="1" smtClean="0"/>
              <a:t>phenylethanol</a:t>
            </a:r>
            <a:r>
              <a:rPr lang="en-US" sz="2000" dirty="0" smtClean="0"/>
              <a:t> with the chiral carboxylic acid 3.9 (Scheme 3.16).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SCHEME 3.16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876371"/>
              </p:ext>
            </p:extLst>
          </p:nvPr>
        </p:nvGraphicFramePr>
        <p:xfrm>
          <a:off x="305172" y="2186000"/>
          <a:ext cx="8534028" cy="302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CS ChemDraw Drawing" r:id="rId3" imgW="5813640" imgH="2718720" progId="ChemDraw.Document.6.0">
                  <p:embed/>
                </p:oleObj>
              </mc:Choice>
              <mc:Fallback>
                <p:oleObj name="CS ChemDraw Drawing" r:id="rId3" imgW="5813640" imgH="271872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72" y="2186000"/>
                        <a:ext cx="8534028" cy="302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800px-DCC_Structu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38400" y="5029200"/>
            <a:ext cx="1737146" cy="83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7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990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25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Substitution at an sp3 center is a reaction that has to be undertaken with care. Although the </a:t>
            </a:r>
            <a:r>
              <a:rPr lang="en-US" dirty="0" err="1" smtClean="0"/>
              <a:t>Mitsunobu</a:t>
            </a:r>
            <a:r>
              <a:rPr lang="en-US" dirty="0" smtClean="0"/>
              <a:t> reaction provides methodology for unhindered centers, problems can still occur when steric demands are high.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For a classical SN2 reaction, systems that contain an adjacent activating functional group, such as a carbonyl group or boron, provide the highest </a:t>
            </a:r>
            <a:r>
              <a:rPr lang="en-US" dirty="0" err="1" smtClean="0"/>
              <a:t>stereochemical</a:t>
            </a:r>
            <a:r>
              <a:rPr lang="en-US" dirty="0" smtClean="0"/>
              <a:t> control. Other than cost considerations, these </a:t>
            </a:r>
            <a:r>
              <a:rPr lang="en-US" dirty="0" err="1" smtClean="0"/>
              <a:t>nucleophilic</a:t>
            </a:r>
            <a:r>
              <a:rPr lang="en-US" dirty="0" smtClean="0"/>
              <a:t> substitution reactions can be scaled 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042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838200"/>
            <a:ext cx="8610600" cy="5943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+mj-lt"/>
                <a:cs typeface="Mongolian Baiti" pitchFamily="66" charset="0"/>
              </a:rPr>
              <a:t>This chapter is concerned only with reactions of </a:t>
            </a:r>
            <a:r>
              <a:rPr lang="en-US" sz="2800" dirty="0"/>
              <a:t>SP</a:t>
            </a:r>
            <a:r>
              <a:rPr lang="en-US" sz="2800" baseline="30000" dirty="0"/>
              <a:t>3</a:t>
            </a:r>
            <a:r>
              <a:rPr lang="en-US" sz="2800" dirty="0" smtClean="0">
                <a:latin typeface="+mj-lt"/>
                <a:cs typeface="Mongolian Baiti" pitchFamily="66" charset="0"/>
              </a:rPr>
              <a:t> centers, where the stereochemistry has already been established.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+mj-lt"/>
                <a:cs typeface="Mongolian Baiti" pitchFamily="66" charset="0"/>
              </a:rPr>
              <a:t> The 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Mongolian Baiti" pitchFamily="66" charset="0"/>
              </a:rPr>
              <a:t>conversion of an </a:t>
            </a:r>
            <a:r>
              <a:rPr lang="en-US" sz="2800" dirty="0" smtClean="0"/>
              <a:t>SP</a:t>
            </a:r>
            <a:r>
              <a:rPr lang="en-US" sz="2800" baseline="30000" dirty="0" smtClean="0"/>
              <a:t>2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Mongolian Baiti" pitchFamily="66" charset="0"/>
              </a:rPr>
              <a:t> center to </a:t>
            </a:r>
            <a:r>
              <a:rPr lang="en-US" sz="2800" dirty="0" smtClean="0"/>
              <a:t>SP</a:t>
            </a:r>
            <a:r>
              <a:rPr lang="en-US" sz="2800" baseline="30000" dirty="0" smtClean="0"/>
              <a:t>3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Mongolian Baiti" pitchFamily="66" charset="0"/>
              </a:rPr>
              <a:t> </a:t>
            </a:r>
            <a:r>
              <a:rPr lang="en-US" sz="2800" dirty="0" smtClean="0">
                <a:latin typeface="+mj-lt"/>
                <a:cs typeface="Mongolian Baiti" pitchFamily="66" charset="0"/>
              </a:rPr>
              <a:t>can also provide, in principle, a </a:t>
            </a:r>
            <a:r>
              <a:rPr lang="en-US" sz="2800" b="1" dirty="0" smtClean="0">
                <a:solidFill>
                  <a:schemeClr val="tx2"/>
                </a:solidFill>
                <a:latin typeface="+mj-lt"/>
                <a:cs typeface="Mongolian Baiti" pitchFamily="66" charset="0"/>
              </a:rPr>
              <a:t>one-carbon transformation</a:t>
            </a:r>
            <a:r>
              <a:rPr lang="en-US" sz="2800" dirty="0" smtClean="0">
                <a:latin typeface="+mj-lt"/>
                <a:cs typeface="Mongolian Baiti" pitchFamily="66" charset="0"/>
              </a:rPr>
              <a:t>.</a:t>
            </a:r>
            <a:r>
              <a:rPr lang="en-US" sz="2800" dirty="0">
                <a:latin typeface="+mj-lt"/>
                <a:cs typeface="Mongolian Baiti" pitchFamily="66" charset="0"/>
              </a:rPr>
              <a:t> </a:t>
            </a:r>
            <a:endParaRPr lang="en-US" sz="2800" dirty="0" smtClean="0">
              <a:latin typeface="+mj-lt"/>
              <a:cs typeface="Mongolian Baiti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16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458200" cy="990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3.1. INVERSION AT A SINGLE CARBON CENTER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The conversion of a pre-existing stereo center to its antipode requires a reaction sequence that has high stereo selectivity.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In general terms, therefore, the examples and methods described below involve an SN</a:t>
            </a:r>
            <a:r>
              <a:rPr lang="en-US" baseline="-25000" dirty="0" smtClean="0"/>
              <a:t>2</a:t>
            </a:r>
            <a:r>
              <a:rPr lang="en-US" dirty="0" smtClean="0"/>
              <a:t> reaction - the </a:t>
            </a:r>
            <a:r>
              <a:rPr lang="en-US" b="1" dirty="0" smtClean="0"/>
              <a:t>classical Walden inversion.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19190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2408778"/>
              </p:ext>
            </p:extLst>
          </p:nvPr>
        </p:nvGraphicFramePr>
        <p:xfrm>
          <a:off x="228599" y="498231"/>
          <a:ext cx="8727831" cy="62073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740498"/>
                <a:gridCol w="4987333"/>
              </a:tblGrid>
              <a:tr h="2277934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chemeClr val="tx2"/>
                          </a:solidFill>
                        </a:rPr>
                        <a:t>Nucleophilic</a:t>
                      </a:r>
                      <a:r>
                        <a:rPr lang="en-US" sz="3200" b="1" dirty="0">
                          <a:solidFill>
                            <a:schemeClr val="tx2"/>
                          </a:solidFill>
                        </a:rPr>
                        <a:t> substitution at carbon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1502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7934">
                <a:tc>
                  <a:txBody>
                    <a:bodyPr/>
                    <a:lstStyle/>
                    <a:p>
                      <a:pPr algn="r" rtl="0"/>
                      <a:endParaRPr lang="en-US" dirty="0" smtClean="0"/>
                    </a:p>
                    <a:p>
                      <a:pPr algn="r" rtl="0"/>
                      <a:r>
                        <a:rPr lang="en-US" dirty="0" smtClean="0"/>
                        <a:t>      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SN</a:t>
                      </a:r>
                      <a:r>
                        <a:rPr lang="en-US" sz="2400" b="1" strike="noStrike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 mechanism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5" name="Picture 1" descr="SN2 reaction mechani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94" y="2895600"/>
            <a:ext cx="8164291" cy="1780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530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commons/thumb/4/46/SN2-Walden-before-and-after-horizontal-3D-balls.png/1024px-SN2-Walden-before-and-after-horizontal-3D-ball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87901"/>
            <a:ext cx="78867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7630" y="4797083"/>
            <a:ext cx="9067800" cy="145501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dirty="0">
                <a:solidFill>
                  <a:schemeClr val="tx2"/>
                </a:solidFill>
              </a:rPr>
              <a:t>The SN</a:t>
            </a:r>
            <a:r>
              <a:rPr lang="en-US" sz="2400" b="1" baseline="-25000" dirty="0">
                <a:solidFill>
                  <a:schemeClr val="tx2"/>
                </a:solidFill>
              </a:rPr>
              <a:t>2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>
                <a:solidFill>
                  <a:schemeClr val="tx2"/>
                </a:solidFill>
              </a:rPr>
              <a:t>reaction causes inversion of </a:t>
            </a:r>
            <a:r>
              <a:rPr lang="en-US" sz="2400" b="1" dirty="0" smtClean="0">
                <a:solidFill>
                  <a:schemeClr val="tx2"/>
                </a:solidFill>
              </a:rPr>
              <a:t>stereo chemical </a:t>
            </a:r>
            <a:r>
              <a:rPr lang="en-US" sz="2400" b="1" dirty="0">
                <a:solidFill>
                  <a:schemeClr val="tx2"/>
                </a:solidFill>
              </a:rPr>
              <a:t>configuration, known as Walden inversion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5460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5562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Conversion of an alcohol to an alkyl halide:</a:t>
            </a:r>
          </a:p>
          <a:p>
            <a:pPr marL="0" indent="0">
              <a:buNone/>
            </a:pPr>
            <a:endParaRPr lang="en-US" sz="28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a) Retention of configuration</a:t>
            </a: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8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24868804"/>
              </p:ext>
            </p:extLst>
          </p:nvPr>
        </p:nvGraphicFramePr>
        <p:xfrm>
          <a:off x="0" y="2667000"/>
          <a:ext cx="897636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CS ChemDraw Drawing" r:id="rId3" imgW="9270492" imgH="2490216" progId="ChemDraw.Document.6.0">
                  <p:embed/>
                </p:oleObj>
              </mc:Choice>
              <mc:Fallback>
                <p:oleObj name="CS ChemDraw Drawing" r:id="rId3" imgW="9270492" imgH="2490216" progId="ChemDraw.Document.6.0">
                  <p:embed/>
                  <p:pic>
                    <p:nvPicPr>
                      <p:cNvPr id="0" name="Content Placeholder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667000"/>
                        <a:ext cx="897636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5669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876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b) Inversion of configuration </a:t>
            </a: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99502918"/>
              </p:ext>
            </p:extLst>
          </p:nvPr>
        </p:nvGraphicFramePr>
        <p:xfrm>
          <a:off x="0" y="2057400"/>
          <a:ext cx="9144000" cy="352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CS ChemDraw Drawing" r:id="rId3" imgW="6844284" imgH="2421636" progId="ChemDraw.Document.6.0">
                  <p:embed/>
                </p:oleObj>
              </mc:Choice>
              <mc:Fallback>
                <p:oleObj name="CS ChemDraw Drawing" r:id="rId3" imgW="6844284" imgH="2421636" progId="ChemDraw.Document.6.0">
                  <p:embed/>
                  <p:pic>
                    <p:nvPicPr>
                      <p:cNvPr id="0" name="Content Placeholder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57400"/>
                        <a:ext cx="9144000" cy="352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51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3562</TotalTime>
  <Words>764</Words>
  <Application>Microsoft Office PowerPoint</Application>
  <PresentationFormat>On-screen Show (4:3)</PresentationFormat>
  <Paragraphs>227</Paragraphs>
  <Slides>35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Clarity</vt:lpstr>
      <vt:lpstr>CS ChemDraw Drawing</vt:lpstr>
      <vt:lpstr>In the name of god</vt:lpstr>
      <vt:lpstr>Chapter 3</vt:lpstr>
      <vt:lpstr>PowerPoint Presentation</vt:lpstr>
      <vt:lpstr>PowerPoint Presentation</vt:lpstr>
      <vt:lpstr>3.1. INVERSION AT A SINGLE CARBON CENTER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3.1.1. INVERSION OF A HYDROXY GROUP</vt:lpstr>
      <vt:lpstr>MITSUNOBU REACTION</vt:lpstr>
      <vt:lpstr>PowerPoint Presentation</vt:lpstr>
      <vt:lpstr>3.1.2. THE MITSUNOBU REACTION</vt:lpstr>
      <vt:lpstr>PowerPoint Presentation</vt:lpstr>
      <vt:lpstr>PowerPoint Presentation</vt:lpstr>
      <vt:lpstr>PowerPoint Presentation</vt:lpstr>
      <vt:lpstr>3.2 CHIRAL ORGANOMETALLIC REAGENTS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3.3 OTHER REACTIONS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user</dc:creator>
  <cp:lastModifiedBy>Taghavi</cp:lastModifiedBy>
  <cp:revision>128</cp:revision>
  <dcterms:created xsi:type="dcterms:W3CDTF">2015-02-27T08:43:42Z</dcterms:created>
  <dcterms:modified xsi:type="dcterms:W3CDTF">2017-11-07T06:49:10Z</dcterms:modified>
</cp:coreProperties>
</file>