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308" r:id="rId4"/>
    <p:sldId id="260" r:id="rId5"/>
    <p:sldId id="261" r:id="rId6"/>
    <p:sldId id="268" r:id="rId7"/>
    <p:sldId id="263" r:id="rId8"/>
    <p:sldId id="264" r:id="rId9"/>
    <p:sldId id="265" r:id="rId10"/>
    <p:sldId id="269" r:id="rId11"/>
    <p:sldId id="306" r:id="rId12"/>
    <p:sldId id="270" r:id="rId13"/>
    <p:sldId id="271" r:id="rId14"/>
    <p:sldId id="272" r:id="rId15"/>
    <p:sldId id="273" r:id="rId16"/>
    <p:sldId id="279" r:id="rId17"/>
    <p:sldId id="274" r:id="rId18"/>
    <p:sldId id="275" r:id="rId19"/>
    <p:sldId id="276" r:id="rId20"/>
    <p:sldId id="277" r:id="rId21"/>
    <p:sldId id="295" r:id="rId22"/>
    <p:sldId id="299" r:id="rId23"/>
    <p:sldId id="311" r:id="rId24"/>
    <p:sldId id="303" r:id="rId25"/>
    <p:sldId id="297" r:id="rId26"/>
    <p:sldId id="304" r:id="rId27"/>
    <p:sldId id="310" r:id="rId28"/>
    <p:sldId id="296" r:id="rId29"/>
    <p:sldId id="300" r:id="rId30"/>
    <p:sldId id="301" r:id="rId31"/>
    <p:sldId id="302" r:id="rId32"/>
    <p:sldId id="278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307" r:id="rId43"/>
    <p:sldId id="289" r:id="rId44"/>
    <p:sldId id="290" r:id="rId45"/>
    <p:sldId id="291" r:id="rId46"/>
    <p:sldId id="294" r:id="rId47"/>
    <p:sldId id="292" r:id="rId48"/>
    <p:sldId id="312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99"/>
    <a:srgbClr val="FF0066"/>
    <a:srgbClr val="E179BC"/>
    <a:srgbClr val="00FA00"/>
    <a:srgbClr val="FFFF99"/>
    <a:srgbClr val="B7DEE8"/>
    <a:srgbClr val="3B7CFF"/>
    <a:srgbClr val="0156FF"/>
    <a:srgbClr val="FFFF75"/>
    <a:srgbClr val="FF5D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41CA37-4CBC-45EE-BA97-4FBAA4800869}" type="doc">
      <dgm:prSet loTypeId="urn:microsoft.com/office/officeart/2005/8/layout/hierarchy1" loCatId="hierarchy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F55410B8-583C-4533-B393-225C06D2BE74}">
      <dgm:prSet phldrT="[Text]"/>
      <dgm:spPr/>
      <dgm:t>
        <a:bodyPr/>
        <a:lstStyle/>
        <a:p>
          <a:r>
            <a: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Pericyclic Reaction</a:t>
          </a:r>
          <a:endParaRPr lang="en-US" dirty="0"/>
        </a:p>
      </dgm:t>
    </dgm:pt>
    <dgm:pt modelId="{E85B9CAE-E8EF-40DA-A101-0526F3DBC234}" type="parTrans" cxnId="{196589E1-035E-494C-ACA0-EFFD27A79F5C}">
      <dgm:prSet/>
      <dgm:spPr/>
      <dgm:t>
        <a:bodyPr/>
        <a:lstStyle/>
        <a:p>
          <a:endParaRPr lang="en-US"/>
        </a:p>
      </dgm:t>
    </dgm:pt>
    <dgm:pt modelId="{269B60BD-25DD-4843-93F4-F06B91C3902E}" type="sibTrans" cxnId="{196589E1-035E-494C-ACA0-EFFD27A79F5C}">
      <dgm:prSet/>
      <dgm:spPr/>
      <dgm:t>
        <a:bodyPr/>
        <a:lstStyle/>
        <a:p>
          <a:endParaRPr lang="en-US"/>
        </a:p>
      </dgm:t>
    </dgm:pt>
    <dgm:pt modelId="{B309F59B-93E7-45BE-BC37-68783D0E64FB}">
      <dgm:prSet phldrT="[Text]"/>
      <dgm:spPr/>
      <dgm:t>
        <a:bodyPr/>
        <a:lstStyle/>
        <a:p>
          <a:r>
            <a:rPr lang="en-US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Electrocyclic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Reaction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CFCEF53-83EF-4E1B-ADB5-860335A9E0ED}" type="parTrans" cxnId="{AF9AE1F7-B46C-4F29-A926-0D5AC02C9199}">
      <dgm:prSet/>
      <dgm:spPr/>
      <dgm:t>
        <a:bodyPr/>
        <a:lstStyle/>
        <a:p>
          <a:endParaRPr lang="en-US"/>
        </a:p>
      </dgm:t>
    </dgm:pt>
    <dgm:pt modelId="{477724DD-21AE-4A32-B58A-E71B482812B9}" type="sibTrans" cxnId="{AF9AE1F7-B46C-4F29-A926-0D5AC02C9199}">
      <dgm:prSet/>
      <dgm:spPr/>
      <dgm:t>
        <a:bodyPr/>
        <a:lstStyle/>
        <a:p>
          <a:endParaRPr lang="en-US"/>
        </a:p>
      </dgm:t>
    </dgm:pt>
    <dgm:pt modelId="{0860B880-8F82-4C62-B74E-6FFBEDFB9B30}">
      <dgm:prSet phldrT="[Text]"/>
      <dgm:spPr/>
      <dgm:t>
        <a:bodyPr/>
        <a:lstStyle/>
        <a:p>
          <a:r>
            <a:rPr lang="en-US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Cycloaddition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Reaction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BEC042-4E89-437A-8FCD-1B548E195AC7}" type="parTrans" cxnId="{CB8000B1-99AC-4DE4-8D5E-3515E1849886}">
      <dgm:prSet/>
      <dgm:spPr/>
      <dgm:t>
        <a:bodyPr/>
        <a:lstStyle/>
        <a:p>
          <a:endParaRPr lang="en-US"/>
        </a:p>
      </dgm:t>
    </dgm:pt>
    <dgm:pt modelId="{4BD000C4-0895-43A3-91D6-B37ABC13AB73}" type="sibTrans" cxnId="{CB8000B1-99AC-4DE4-8D5E-3515E1849886}">
      <dgm:prSet/>
      <dgm:spPr/>
      <dgm:t>
        <a:bodyPr/>
        <a:lstStyle/>
        <a:p>
          <a:endParaRPr lang="en-US"/>
        </a:p>
      </dgm:t>
    </dgm:pt>
    <dgm:pt modelId="{9A602A4B-3A24-4712-BE2E-BD5B72CF981F}">
      <dgm:prSet phldrT="[Text]"/>
      <dgm:spPr/>
      <dgm:t>
        <a:bodyPr/>
        <a:lstStyle/>
        <a:p>
          <a:r>
            <a:rPr lang="en-US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Sigmatropic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Reaction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08685C-7D36-4B66-8069-8CD43C605386}" type="parTrans" cxnId="{91FE5360-5C9E-4616-936E-C89B95C5F2E5}">
      <dgm:prSet/>
      <dgm:spPr/>
      <dgm:t>
        <a:bodyPr/>
        <a:lstStyle/>
        <a:p>
          <a:endParaRPr lang="en-US"/>
        </a:p>
      </dgm:t>
    </dgm:pt>
    <dgm:pt modelId="{6F4E5C6C-3D82-4C5E-9A28-0512053F7C9E}" type="sibTrans" cxnId="{91FE5360-5C9E-4616-936E-C89B95C5F2E5}">
      <dgm:prSet/>
      <dgm:spPr/>
      <dgm:t>
        <a:bodyPr/>
        <a:lstStyle/>
        <a:p>
          <a:endParaRPr lang="en-US"/>
        </a:p>
      </dgm:t>
    </dgm:pt>
    <dgm:pt modelId="{A7986A84-DE7A-44E9-ACF2-7ABEA04DA5A9}" type="pres">
      <dgm:prSet presAssocID="{1941CA37-4CBC-45EE-BA97-4FBAA480086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0A9686A-0191-46B1-85C5-E8F75D5F12BD}" type="pres">
      <dgm:prSet presAssocID="{F55410B8-583C-4533-B393-225C06D2BE74}" presName="hierRoot1" presStyleCnt="0"/>
      <dgm:spPr/>
      <dgm:t>
        <a:bodyPr/>
        <a:lstStyle/>
        <a:p>
          <a:endParaRPr lang="en-US"/>
        </a:p>
      </dgm:t>
    </dgm:pt>
    <dgm:pt modelId="{A572B9CE-D6B0-49B2-ADDD-616223C5D8AB}" type="pres">
      <dgm:prSet presAssocID="{F55410B8-583C-4533-B393-225C06D2BE74}" presName="composite" presStyleCnt="0"/>
      <dgm:spPr/>
      <dgm:t>
        <a:bodyPr/>
        <a:lstStyle/>
        <a:p>
          <a:endParaRPr lang="en-US"/>
        </a:p>
      </dgm:t>
    </dgm:pt>
    <dgm:pt modelId="{7D19B796-9278-4830-8DF7-C1C498A4B37F}" type="pres">
      <dgm:prSet presAssocID="{F55410B8-583C-4533-B393-225C06D2BE74}" presName="background" presStyleLbl="node0" presStyleIdx="0" presStyleCnt="1"/>
      <dgm:spPr/>
      <dgm:t>
        <a:bodyPr/>
        <a:lstStyle/>
        <a:p>
          <a:endParaRPr lang="en-US"/>
        </a:p>
      </dgm:t>
    </dgm:pt>
    <dgm:pt modelId="{0DAE73EE-C594-454D-A616-F7B09B7BCAB7}" type="pres">
      <dgm:prSet presAssocID="{F55410B8-583C-4533-B393-225C06D2BE74}" presName="text" presStyleLbl="fgAcc0" presStyleIdx="0" presStyleCnt="1" custScaleX="1978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13CA63-8871-41EB-A5B7-5A61ACFED7A9}" type="pres">
      <dgm:prSet presAssocID="{F55410B8-583C-4533-B393-225C06D2BE74}" presName="hierChild2" presStyleCnt="0"/>
      <dgm:spPr/>
      <dgm:t>
        <a:bodyPr/>
        <a:lstStyle/>
        <a:p>
          <a:endParaRPr lang="en-US"/>
        </a:p>
      </dgm:t>
    </dgm:pt>
    <dgm:pt modelId="{2D2D0A50-1A33-47D9-9487-3B2A20F76106}" type="pres">
      <dgm:prSet presAssocID="{6CFCEF53-83EF-4E1B-ADB5-860335A9E0ED}" presName="Name10" presStyleLbl="parChTrans1D2" presStyleIdx="0" presStyleCnt="3"/>
      <dgm:spPr/>
      <dgm:t>
        <a:bodyPr/>
        <a:lstStyle/>
        <a:p>
          <a:endParaRPr lang="en-US"/>
        </a:p>
      </dgm:t>
    </dgm:pt>
    <dgm:pt modelId="{8421D33D-24CA-4722-8C62-0DCAE7E54DFC}" type="pres">
      <dgm:prSet presAssocID="{B309F59B-93E7-45BE-BC37-68783D0E64FB}" presName="hierRoot2" presStyleCnt="0"/>
      <dgm:spPr/>
      <dgm:t>
        <a:bodyPr/>
        <a:lstStyle/>
        <a:p>
          <a:endParaRPr lang="en-US"/>
        </a:p>
      </dgm:t>
    </dgm:pt>
    <dgm:pt modelId="{9C565FE2-B842-4343-B5FB-15CE461E2FCF}" type="pres">
      <dgm:prSet presAssocID="{B309F59B-93E7-45BE-BC37-68783D0E64FB}" presName="composite2" presStyleCnt="0"/>
      <dgm:spPr/>
      <dgm:t>
        <a:bodyPr/>
        <a:lstStyle/>
        <a:p>
          <a:endParaRPr lang="en-US"/>
        </a:p>
      </dgm:t>
    </dgm:pt>
    <dgm:pt modelId="{54DEE515-C1D8-4837-9EF7-8E2541905488}" type="pres">
      <dgm:prSet presAssocID="{B309F59B-93E7-45BE-BC37-68783D0E64FB}" presName="background2" presStyleLbl="node2" presStyleIdx="0" presStyleCnt="3"/>
      <dgm:spPr/>
      <dgm:t>
        <a:bodyPr/>
        <a:lstStyle/>
        <a:p>
          <a:endParaRPr lang="en-US"/>
        </a:p>
      </dgm:t>
    </dgm:pt>
    <dgm:pt modelId="{67890B89-C053-40E6-B5D7-75AA1F1F66E2}" type="pres">
      <dgm:prSet presAssocID="{B309F59B-93E7-45BE-BC37-68783D0E64FB}" presName="text2" presStyleLbl="fgAcc2" presStyleIdx="0" presStyleCnt="3" custScaleX="17386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9FF2F5-3705-476B-8004-A52CB0706180}" type="pres">
      <dgm:prSet presAssocID="{B309F59B-93E7-45BE-BC37-68783D0E64FB}" presName="hierChild3" presStyleCnt="0"/>
      <dgm:spPr/>
      <dgm:t>
        <a:bodyPr/>
        <a:lstStyle/>
        <a:p>
          <a:endParaRPr lang="en-US"/>
        </a:p>
      </dgm:t>
    </dgm:pt>
    <dgm:pt modelId="{417DBE38-CAB4-4B56-BF75-245884A3DAE4}" type="pres">
      <dgm:prSet presAssocID="{52BEC042-4E89-437A-8FCD-1B548E195AC7}" presName="Name10" presStyleLbl="parChTrans1D2" presStyleIdx="1" presStyleCnt="3"/>
      <dgm:spPr/>
      <dgm:t>
        <a:bodyPr/>
        <a:lstStyle/>
        <a:p>
          <a:endParaRPr lang="en-US"/>
        </a:p>
      </dgm:t>
    </dgm:pt>
    <dgm:pt modelId="{C5ED26B9-B0B9-4F1F-B2EB-93039262DFB2}" type="pres">
      <dgm:prSet presAssocID="{0860B880-8F82-4C62-B74E-6FFBEDFB9B30}" presName="hierRoot2" presStyleCnt="0"/>
      <dgm:spPr/>
      <dgm:t>
        <a:bodyPr/>
        <a:lstStyle/>
        <a:p>
          <a:endParaRPr lang="en-US"/>
        </a:p>
      </dgm:t>
    </dgm:pt>
    <dgm:pt modelId="{3627361A-2CF8-4BE6-A327-48BA58F1E460}" type="pres">
      <dgm:prSet presAssocID="{0860B880-8F82-4C62-B74E-6FFBEDFB9B30}" presName="composite2" presStyleCnt="0"/>
      <dgm:spPr/>
      <dgm:t>
        <a:bodyPr/>
        <a:lstStyle/>
        <a:p>
          <a:endParaRPr lang="en-US"/>
        </a:p>
      </dgm:t>
    </dgm:pt>
    <dgm:pt modelId="{D3DF08FB-C6B1-45E7-87E0-7C98BA7DDC26}" type="pres">
      <dgm:prSet presAssocID="{0860B880-8F82-4C62-B74E-6FFBEDFB9B30}" presName="background2" presStyleLbl="node2" presStyleIdx="1" presStyleCnt="3"/>
      <dgm:spPr/>
      <dgm:t>
        <a:bodyPr/>
        <a:lstStyle/>
        <a:p>
          <a:endParaRPr lang="en-US"/>
        </a:p>
      </dgm:t>
    </dgm:pt>
    <dgm:pt modelId="{A01F49C6-9E3F-4042-A857-A570D2314A7E}" type="pres">
      <dgm:prSet presAssocID="{0860B880-8F82-4C62-B74E-6FFBEDFB9B30}" presName="text2" presStyleLbl="fgAcc2" presStyleIdx="1" presStyleCnt="3" custScaleX="1638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749A77-CF3A-4BF7-AF6B-0BC4756CDE05}" type="pres">
      <dgm:prSet presAssocID="{0860B880-8F82-4C62-B74E-6FFBEDFB9B30}" presName="hierChild3" presStyleCnt="0"/>
      <dgm:spPr/>
      <dgm:t>
        <a:bodyPr/>
        <a:lstStyle/>
        <a:p>
          <a:endParaRPr lang="en-US"/>
        </a:p>
      </dgm:t>
    </dgm:pt>
    <dgm:pt modelId="{E70188CE-AF0F-4B7A-A596-8C6C0C4AE86D}" type="pres">
      <dgm:prSet presAssocID="{4308685C-7D36-4B66-8069-8CD43C605386}" presName="Name10" presStyleLbl="parChTrans1D2" presStyleIdx="2" presStyleCnt="3"/>
      <dgm:spPr/>
      <dgm:t>
        <a:bodyPr/>
        <a:lstStyle/>
        <a:p>
          <a:endParaRPr lang="en-US"/>
        </a:p>
      </dgm:t>
    </dgm:pt>
    <dgm:pt modelId="{E58322E5-E185-496E-94F3-117622103A39}" type="pres">
      <dgm:prSet presAssocID="{9A602A4B-3A24-4712-BE2E-BD5B72CF981F}" presName="hierRoot2" presStyleCnt="0"/>
      <dgm:spPr/>
      <dgm:t>
        <a:bodyPr/>
        <a:lstStyle/>
        <a:p>
          <a:endParaRPr lang="en-US"/>
        </a:p>
      </dgm:t>
    </dgm:pt>
    <dgm:pt modelId="{0C79A629-A083-47B9-A85C-8C14B7700254}" type="pres">
      <dgm:prSet presAssocID="{9A602A4B-3A24-4712-BE2E-BD5B72CF981F}" presName="composite2" presStyleCnt="0"/>
      <dgm:spPr/>
      <dgm:t>
        <a:bodyPr/>
        <a:lstStyle/>
        <a:p>
          <a:endParaRPr lang="en-US"/>
        </a:p>
      </dgm:t>
    </dgm:pt>
    <dgm:pt modelId="{C5481BD7-FD9D-4781-BE9C-6CABC16E35C0}" type="pres">
      <dgm:prSet presAssocID="{9A602A4B-3A24-4712-BE2E-BD5B72CF981F}" presName="background2" presStyleLbl="node2" presStyleIdx="2" presStyleCnt="3"/>
      <dgm:spPr/>
      <dgm:t>
        <a:bodyPr/>
        <a:lstStyle/>
        <a:p>
          <a:endParaRPr lang="en-US"/>
        </a:p>
      </dgm:t>
    </dgm:pt>
    <dgm:pt modelId="{BCD62309-8499-4F3C-99A9-302A5DBE7B47}" type="pres">
      <dgm:prSet presAssocID="{9A602A4B-3A24-4712-BE2E-BD5B72CF981F}" presName="text2" presStyleLbl="fgAcc2" presStyleIdx="2" presStyleCnt="3" custScaleX="1785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62D85B-6605-4712-99B0-4C496B8DB03A}" type="pres">
      <dgm:prSet presAssocID="{9A602A4B-3A24-4712-BE2E-BD5B72CF981F}" presName="hierChild3" presStyleCnt="0"/>
      <dgm:spPr/>
      <dgm:t>
        <a:bodyPr/>
        <a:lstStyle/>
        <a:p>
          <a:endParaRPr lang="en-US"/>
        </a:p>
      </dgm:t>
    </dgm:pt>
  </dgm:ptLst>
  <dgm:cxnLst>
    <dgm:cxn modelId="{713741A9-52BE-4715-85EF-5CE55486259E}" type="presOf" srcId="{9A602A4B-3A24-4712-BE2E-BD5B72CF981F}" destId="{BCD62309-8499-4F3C-99A9-302A5DBE7B47}" srcOrd="0" destOrd="0" presId="urn:microsoft.com/office/officeart/2005/8/layout/hierarchy1"/>
    <dgm:cxn modelId="{308A8951-9FD8-418F-A011-8E41D3840061}" type="presOf" srcId="{4308685C-7D36-4B66-8069-8CD43C605386}" destId="{E70188CE-AF0F-4B7A-A596-8C6C0C4AE86D}" srcOrd="0" destOrd="0" presId="urn:microsoft.com/office/officeart/2005/8/layout/hierarchy1"/>
    <dgm:cxn modelId="{91FE5360-5C9E-4616-936E-C89B95C5F2E5}" srcId="{F55410B8-583C-4533-B393-225C06D2BE74}" destId="{9A602A4B-3A24-4712-BE2E-BD5B72CF981F}" srcOrd="2" destOrd="0" parTransId="{4308685C-7D36-4B66-8069-8CD43C605386}" sibTransId="{6F4E5C6C-3D82-4C5E-9A28-0512053F7C9E}"/>
    <dgm:cxn modelId="{CB8000B1-99AC-4DE4-8D5E-3515E1849886}" srcId="{F55410B8-583C-4533-B393-225C06D2BE74}" destId="{0860B880-8F82-4C62-B74E-6FFBEDFB9B30}" srcOrd="1" destOrd="0" parTransId="{52BEC042-4E89-437A-8FCD-1B548E195AC7}" sibTransId="{4BD000C4-0895-43A3-91D6-B37ABC13AB73}"/>
    <dgm:cxn modelId="{300EA964-032F-472C-ABC6-4B23CEFAFAB5}" type="presOf" srcId="{1941CA37-4CBC-45EE-BA97-4FBAA4800869}" destId="{A7986A84-DE7A-44E9-ACF2-7ABEA04DA5A9}" srcOrd="0" destOrd="0" presId="urn:microsoft.com/office/officeart/2005/8/layout/hierarchy1"/>
    <dgm:cxn modelId="{58DA560B-B470-419B-85DE-BF27CA7071BA}" type="presOf" srcId="{6CFCEF53-83EF-4E1B-ADB5-860335A9E0ED}" destId="{2D2D0A50-1A33-47D9-9487-3B2A20F76106}" srcOrd="0" destOrd="0" presId="urn:microsoft.com/office/officeart/2005/8/layout/hierarchy1"/>
    <dgm:cxn modelId="{BF992B40-45FA-4FCE-A220-6C808E0ABC8F}" type="presOf" srcId="{B309F59B-93E7-45BE-BC37-68783D0E64FB}" destId="{67890B89-C053-40E6-B5D7-75AA1F1F66E2}" srcOrd="0" destOrd="0" presId="urn:microsoft.com/office/officeart/2005/8/layout/hierarchy1"/>
    <dgm:cxn modelId="{CF97A123-1509-4A1E-8980-4717B89C0C4A}" type="presOf" srcId="{F55410B8-583C-4533-B393-225C06D2BE74}" destId="{0DAE73EE-C594-454D-A616-F7B09B7BCAB7}" srcOrd="0" destOrd="0" presId="urn:microsoft.com/office/officeart/2005/8/layout/hierarchy1"/>
    <dgm:cxn modelId="{A42828BA-7995-4B6F-8EE5-E720FEBA7F68}" type="presOf" srcId="{52BEC042-4E89-437A-8FCD-1B548E195AC7}" destId="{417DBE38-CAB4-4B56-BF75-245884A3DAE4}" srcOrd="0" destOrd="0" presId="urn:microsoft.com/office/officeart/2005/8/layout/hierarchy1"/>
    <dgm:cxn modelId="{F535A2A4-0837-4537-A751-245C20C40969}" type="presOf" srcId="{0860B880-8F82-4C62-B74E-6FFBEDFB9B30}" destId="{A01F49C6-9E3F-4042-A857-A570D2314A7E}" srcOrd="0" destOrd="0" presId="urn:microsoft.com/office/officeart/2005/8/layout/hierarchy1"/>
    <dgm:cxn modelId="{196589E1-035E-494C-ACA0-EFFD27A79F5C}" srcId="{1941CA37-4CBC-45EE-BA97-4FBAA4800869}" destId="{F55410B8-583C-4533-B393-225C06D2BE74}" srcOrd="0" destOrd="0" parTransId="{E85B9CAE-E8EF-40DA-A101-0526F3DBC234}" sibTransId="{269B60BD-25DD-4843-93F4-F06B91C3902E}"/>
    <dgm:cxn modelId="{AF9AE1F7-B46C-4F29-A926-0D5AC02C9199}" srcId="{F55410B8-583C-4533-B393-225C06D2BE74}" destId="{B309F59B-93E7-45BE-BC37-68783D0E64FB}" srcOrd="0" destOrd="0" parTransId="{6CFCEF53-83EF-4E1B-ADB5-860335A9E0ED}" sibTransId="{477724DD-21AE-4A32-B58A-E71B482812B9}"/>
    <dgm:cxn modelId="{1618E63C-DA32-47CD-9C4D-DAC4FFB509EA}" type="presParOf" srcId="{A7986A84-DE7A-44E9-ACF2-7ABEA04DA5A9}" destId="{30A9686A-0191-46B1-85C5-E8F75D5F12BD}" srcOrd="0" destOrd="0" presId="urn:microsoft.com/office/officeart/2005/8/layout/hierarchy1"/>
    <dgm:cxn modelId="{A29EBEC0-2919-477E-9E5A-A20644217FFB}" type="presParOf" srcId="{30A9686A-0191-46B1-85C5-E8F75D5F12BD}" destId="{A572B9CE-D6B0-49B2-ADDD-616223C5D8AB}" srcOrd="0" destOrd="0" presId="urn:microsoft.com/office/officeart/2005/8/layout/hierarchy1"/>
    <dgm:cxn modelId="{0128EA51-EEA6-4043-94D0-2801623EAA50}" type="presParOf" srcId="{A572B9CE-D6B0-49B2-ADDD-616223C5D8AB}" destId="{7D19B796-9278-4830-8DF7-C1C498A4B37F}" srcOrd="0" destOrd="0" presId="urn:microsoft.com/office/officeart/2005/8/layout/hierarchy1"/>
    <dgm:cxn modelId="{E98B7910-8AB3-4B31-AFB3-694BC94AFAD0}" type="presParOf" srcId="{A572B9CE-D6B0-49B2-ADDD-616223C5D8AB}" destId="{0DAE73EE-C594-454D-A616-F7B09B7BCAB7}" srcOrd="1" destOrd="0" presId="urn:microsoft.com/office/officeart/2005/8/layout/hierarchy1"/>
    <dgm:cxn modelId="{9C717C36-E86E-4E88-94C2-37319B031D2B}" type="presParOf" srcId="{30A9686A-0191-46B1-85C5-E8F75D5F12BD}" destId="{B913CA63-8871-41EB-A5B7-5A61ACFED7A9}" srcOrd="1" destOrd="0" presId="urn:microsoft.com/office/officeart/2005/8/layout/hierarchy1"/>
    <dgm:cxn modelId="{E9C04A73-53ED-4DAE-BBFC-A6ED7B1A1635}" type="presParOf" srcId="{B913CA63-8871-41EB-A5B7-5A61ACFED7A9}" destId="{2D2D0A50-1A33-47D9-9487-3B2A20F76106}" srcOrd="0" destOrd="0" presId="urn:microsoft.com/office/officeart/2005/8/layout/hierarchy1"/>
    <dgm:cxn modelId="{D5F79E4D-FB34-4B43-B2D5-B6CD6103DAB5}" type="presParOf" srcId="{B913CA63-8871-41EB-A5B7-5A61ACFED7A9}" destId="{8421D33D-24CA-4722-8C62-0DCAE7E54DFC}" srcOrd="1" destOrd="0" presId="urn:microsoft.com/office/officeart/2005/8/layout/hierarchy1"/>
    <dgm:cxn modelId="{42C88134-D431-464C-B3B6-4F198D92775F}" type="presParOf" srcId="{8421D33D-24CA-4722-8C62-0DCAE7E54DFC}" destId="{9C565FE2-B842-4343-B5FB-15CE461E2FCF}" srcOrd="0" destOrd="0" presId="urn:microsoft.com/office/officeart/2005/8/layout/hierarchy1"/>
    <dgm:cxn modelId="{C3550E8E-D6FD-4DFD-9591-28B149318185}" type="presParOf" srcId="{9C565FE2-B842-4343-B5FB-15CE461E2FCF}" destId="{54DEE515-C1D8-4837-9EF7-8E2541905488}" srcOrd="0" destOrd="0" presId="urn:microsoft.com/office/officeart/2005/8/layout/hierarchy1"/>
    <dgm:cxn modelId="{425502C0-15B1-4435-BD0A-798D7B34BE57}" type="presParOf" srcId="{9C565FE2-B842-4343-B5FB-15CE461E2FCF}" destId="{67890B89-C053-40E6-B5D7-75AA1F1F66E2}" srcOrd="1" destOrd="0" presId="urn:microsoft.com/office/officeart/2005/8/layout/hierarchy1"/>
    <dgm:cxn modelId="{8F57F921-6BA1-4ECF-B337-135C73CBCB4B}" type="presParOf" srcId="{8421D33D-24CA-4722-8C62-0DCAE7E54DFC}" destId="{F59FF2F5-3705-476B-8004-A52CB0706180}" srcOrd="1" destOrd="0" presId="urn:microsoft.com/office/officeart/2005/8/layout/hierarchy1"/>
    <dgm:cxn modelId="{9ECC0B25-8D77-4624-BDE3-FB4B8407439F}" type="presParOf" srcId="{B913CA63-8871-41EB-A5B7-5A61ACFED7A9}" destId="{417DBE38-CAB4-4B56-BF75-245884A3DAE4}" srcOrd="2" destOrd="0" presId="urn:microsoft.com/office/officeart/2005/8/layout/hierarchy1"/>
    <dgm:cxn modelId="{073EF5B4-EB60-4917-A007-08094F44B722}" type="presParOf" srcId="{B913CA63-8871-41EB-A5B7-5A61ACFED7A9}" destId="{C5ED26B9-B0B9-4F1F-B2EB-93039262DFB2}" srcOrd="3" destOrd="0" presId="urn:microsoft.com/office/officeart/2005/8/layout/hierarchy1"/>
    <dgm:cxn modelId="{9ADAD739-248E-4AC0-AF9D-18BFD7A3EA54}" type="presParOf" srcId="{C5ED26B9-B0B9-4F1F-B2EB-93039262DFB2}" destId="{3627361A-2CF8-4BE6-A327-48BA58F1E460}" srcOrd="0" destOrd="0" presId="urn:microsoft.com/office/officeart/2005/8/layout/hierarchy1"/>
    <dgm:cxn modelId="{9233615F-94E0-4088-8718-6D5DABE15592}" type="presParOf" srcId="{3627361A-2CF8-4BE6-A327-48BA58F1E460}" destId="{D3DF08FB-C6B1-45E7-87E0-7C98BA7DDC26}" srcOrd="0" destOrd="0" presId="urn:microsoft.com/office/officeart/2005/8/layout/hierarchy1"/>
    <dgm:cxn modelId="{393D06DB-6B2E-49C9-ADBE-DD09CDBFDE28}" type="presParOf" srcId="{3627361A-2CF8-4BE6-A327-48BA58F1E460}" destId="{A01F49C6-9E3F-4042-A857-A570D2314A7E}" srcOrd="1" destOrd="0" presId="urn:microsoft.com/office/officeart/2005/8/layout/hierarchy1"/>
    <dgm:cxn modelId="{A8E85631-3149-481F-8F6C-0335641076F7}" type="presParOf" srcId="{C5ED26B9-B0B9-4F1F-B2EB-93039262DFB2}" destId="{1E749A77-CF3A-4BF7-AF6B-0BC4756CDE05}" srcOrd="1" destOrd="0" presId="urn:microsoft.com/office/officeart/2005/8/layout/hierarchy1"/>
    <dgm:cxn modelId="{A5501D29-D5C3-41FC-8944-0C1FB2D1BDEF}" type="presParOf" srcId="{B913CA63-8871-41EB-A5B7-5A61ACFED7A9}" destId="{E70188CE-AF0F-4B7A-A596-8C6C0C4AE86D}" srcOrd="4" destOrd="0" presId="urn:microsoft.com/office/officeart/2005/8/layout/hierarchy1"/>
    <dgm:cxn modelId="{8245F306-0E6E-4E51-A48C-B9E527C7F5CA}" type="presParOf" srcId="{B913CA63-8871-41EB-A5B7-5A61ACFED7A9}" destId="{E58322E5-E185-496E-94F3-117622103A39}" srcOrd="5" destOrd="0" presId="urn:microsoft.com/office/officeart/2005/8/layout/hierarchy1"/>
    <dgm:cxn modelId="{88EDEB20-6329-4051-8FFD-E50A4CBD978F}" type="presParOf" srcId="{E58322E5-E185-496E-94F3-117622103A39}" destId="{0C79A629-A083-47B9-A85C-8C14B7700254}" srcOrd="0" destOrd="0" presId="urn:microsoft.com/office/officeart/2005/8/layout/hierarchy1"/>
    <dgm:cxn modelId="{3527FA0C-D9C2-45A9-A196-C41F52122F23}" type="presParOf" srcId="{0C79A629-A083-47B9-A85C-8C14B7700254}" destId="{C5481BD7-FD9D-4781-BE9C-6CABC16E35C0}" srcOrd="0" destOrd="0" presId="urn:microsoft.com/office/officeart/2005/8/layout/hierarchy1"/>
    <dgm:cxn modelId="{0092ADF6-0017-4558-9831-47DE7DE33DC1}" type="presParOf" srcId="{0C79A629-A083-47B9-A85C-8C14B7700254}" destId="{BCD62309-8499-4F3C-99A9-302A5DBE7B47}" srcOrd="1" destOrd="0" presId="urn:microsoft.com/office/officeart/2005/8/layout/hierarchy1"/>
    <dgm:cxn modelId="{586E350A-C7CF-44D3-A95C-1306048710F1}" type="presParOf" srcId="{E58322E5-E185-496E-94F3-117622103A39}" destId="{E662D85B-6605-4712-99B0-4C496B8DB03A}" srcOrd="1" destOrd="0" presId="urn:microsoft.com/office/officeart/2005/8/layout/hierarchy1"/>
  </dgm:cxnLst>
  <dgm:bg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4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image" Target="../media/image34.emf"/><Relationship Id="rId4" Type="http://schemas.openxmlformats.org/officeDocument/2006/relationships/image" Target="../media/image37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image" Target="../media/image38.emf"/><Relationship Id="rId4" Type="http://schemas.openxmlformats.org/officeDocument/2006/relationships/image" Target="../media/image41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image" Target="../media/image44.emf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4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image" Target="../media/image51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image" Target="../media/image5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image" Target="../media/image60.emf"/><Relationship Id="rId4" Type="http://schemas.openxmlformats.org/officeDocument/2006/relationships/image" Target="../media/image63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image" Target="../media/image64.e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image" Target="../media/image67.emf"/><Relationship Id="rId4" Type="http://schemas.openxmlformats.org/officeDocument/2006/relationships/image" Target="../media/image70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image" Target="../media/image74.e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image" Target="../media/image7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79.emf"/><Relationship Id="rId1" Type="http://schemas.openxmlformats.org/officeDocument/2006/relationships/image" Target="../media/image78.emf"/><Relationship Id="rId5" Type="http://schemas.openxmlformats.org/officeDocument/2006/relationships/image" Target="../media/image82.emf"/><Relationship Id="rId4" Type="http://schemas.openxmlformats.org/officeDocument/2006/relationships/image" Target="../media/image8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image" Target="../media/image88.emf"/><Relationship Id="rId1" Type="http://schemas.openxmlformats.org/officeDocument/2006/relationships/image" Target="../media/image87.emf"/><Relationship Id="rId6" Type="http://schemas.openxmlformats.org/officeDocument/2006/relationships/image" Target="../media/image92.emf"/><Relationship Id="rId5" Type="http://schemas.openxmlformats.org/officeDocument/2006/relationships/image" Target="../media/image91.emf"/><Relationship Id="rId4" Type="http://schemas.openxmlformats.org/officeDocument/2006/relationships/image" Target="../media/image90.e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4.emf"/><Relationship Id="rId1" Type="http://schemas.openxmlformats.org/officeDocument/2006/relationships/image" Target="../media/image93.e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image" Target="../media/image95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e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image" Target="../media/image100.emf"/><Relationship Id="rId1" Type="http://schemas.openxmlformats.org/officeDocument/2006/relationships/image" Target="../media/image99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5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Relationship Id="rId4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B7A1-6BE8-44A6-A296-5F7BF7E311E4}" type="datetimeFigureOut">
              <a:rPr lang="en-US" smtClean="0"/>
              <a:t>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E88B-6699-4017-83E5-F283FE49A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1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B7A1-6BE8-44A6-A296-5F7BF7E311E4}" type="datetimeFigureOut">
              <a:rPr lang="en-US" smtClean="0"/>
              <a:t>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E88B-6699-4017-83E5-F283FE49A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83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B7A1-6BE8-44A6-A296-5F7BF7E311E4}" type="datetimeFigureOut">
              <a:rPr lang="en-US" smtClean="0"/>
              <a:t>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E88B-6699-4017-83E5-F283FE49A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936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B7A1-6BE8-44A6-A296-5F7BF7E311E4}" type="datetimeFigureOut">
              <a:rPr lang="en-US" smtClean="0"/>
              <a:t>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E88B-6699-4017-83E5-F283FE49A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122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B7A1-6BE8-44A6-A296-5F7BF7E311E4}" type="datetimeFigureOut">
              <a:rPr lang="en-US" smtClean="0"/>
              <a:t>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E88B-6699-4017-83E5-F283FE49A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53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B7A1-6BE8-44A6-A296-5F7BF7E311E4}" type="datetimeFigureOut">
              <a:rPr lang="en-US" smtClean="0"/>
              <a:t>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E88B-6699-4017-83E5-F283FE49A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95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B7A1-6BE8-44A6-A296-5F7BF7E311E4}" type="datetimeFigureOut">
              <a:rPr lang="en-US" smtClean="0"/>
              <a:t>1/4/2015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E88B-6699-4017-83E5-F283FE49A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97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B7A1-6BE8-44A6-A296-5F7BF7E311E4}" type="datetimeFigureOut">
              <a:rPr lang="en-US" smtClean="0"/>
              <a:t>1/4/2015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E88B-6699-4017-83E5-F283FE49A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7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B7A1-6BE8-44A6-A296-5F7BF7E311E4}" type="datetimeFigureOut">
              <a:rPr lang="en-US" smtClean="0"/>
              <a:t>1/4/2015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E88B-6699-4017-83E5-F283FE49A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963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B7A1-6BE8-44A6-A296-5F7BF7E311E4}" type="datetimeFigureOut">
              <a:rPr lang="en-US" smtClean="0"/>
              <a:t>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E88B-6699-4017-83E5-F283FE49A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783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B7A1-6BE8-44A6-A296-5F7BF7E311E4}" type="datetimeFigureOut">
              <a:rPr lang="en-US" smtClean="0"/>
              <a:t>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E88B-6699-4017-83E5-F283FE49A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16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DB7A1-6BE8-44A6-A296-5F7BF7E311E4}" type="datetimeFigureOut">
              <a:rPr lang="en-US" smtClean="0"/>
              <a:t>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8E88B-6699-4017-83E5-F283FE49A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95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oleObject" Target="../embeddings/oleObject23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2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e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21.emf"/><Relationship Id="rId4" Type="http://schemas.openxmlformats.org/officeDocument/2006/relationships/image" Target="../media/image18.e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26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1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37.emf"/><Relationship Id="rId4" Type="http://schemas.openxmlformats.org/officeDocument/2006/relationships/image" Target="../media/image34.emf"/><Relationship Id="rId9" Type="http://schemas.openxmlformats.org/officeDocument/2006/relationships/oleObject" Target="../embeddings/oleObject37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9.emf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41.emf"/><Relationship Id="rId4" Type="http://schemas.openxmlformats.org/officeDocument/2006/relationships/image" Target="../media/image38.emf"/><Relationship Id="rId9" Type="http://schemas.openxmlformats.org/officeDocument/2006/relationships/oleObject" Target="../embeddings/oleObject4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3.e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42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13" Type="http://schemas.openxmlformats.org/officeDocument/2006/relationships/oleObject" Target="../embeddings/oleObject49.bin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2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5.emf"/><Relationship Id="rId11" Type="http://schemas.openxmlformats.org/officeDocument/2006/relationships/oleObject" Target="../embeddings/oleObject48.bin"/><Relationship Id="rId5" Type="http://schemas.openxmlformats.org/officeDocument/2006/relationships/oleObject" Target="../embeddings/oleObject45.bin"/><Relationship Id="rId10" Type="http://schemas.openxmlformats.org/officeDocument/2006/relationships/image" Target="../media/image47.emf"/><Relationship Id="rId4" Type="http://schemas.openxmlformats.org/officeDocument/2006/relationships/image" Target="../media/image44.emf"/><Relationship Id="rId9" Type="http://schemas.openxmlformats.org/officeDocument/2006/relationships/oleObject" Target="../embeddings/oleObject47.bin"/><Relationship Id="rId14" Type="http://schemas.openxmlformats.org/officeDocument/2006/relationships/image" Target="../media/image2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4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0.e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49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2.e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5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5.e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5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56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60.bin"/><Relationship Id="rId4" Type="http://schemas.openxmlformats.org/officeDocument/2006/relationships/image" Target="../media/image57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3" Type="http://schemas.openxmlformats.org/officeDocument/2006/relationships/oleObject" Target="../embeddings/oleObject62.bin"/><Relationship Id="rId7" Type="http://schemas.openxmlformats.org/officeDocument/2006/relationships/oleObject" Target="../embeddings/oleObject6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61.emf"/><Relationship Id="rId5" Type="http://schemas.openxmlformats.org/officeDocument/2006/relationships/oleObject" Target="../embeddings/oleObject63.bin"/><Relationship Id="rId10" Type="http://schemas.openxmlformats.org/officeDocument/2006/relationships/image" Target="../media/image63.emf"/><Relationship Id="rId4" Type="http://schemas.openxmlformats.org/officeDocument/2006/relationships/image" Target="../media/image60.emf"/><Relationship Id="rId9" Type="http://schemas.openxmlformats.org/officeDocument/2006/relationships/oleObject" Target="../embeddings/oleObject65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emf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6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65.emf"/><Relationship Id="rId5" Type="http://schemas.openxmlformats.org/officeDocument/2006/relationships/oleObject" Target="../embeddings/oleObject67.bin"/><Relationship Id="rId4" Type="http://schemas.openxmlformats.org/officeDocument/2006/relationships/image" Target="../media/image64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emf"/><Relationship Id="rId3" Type="http://schemas.openxmlformats.org/officeDocument/2006/relationships/oleObject" Target="../embeddings/oleObject69.bin"/><Relationship Id="rId7" Type="http://schemas.openxmlformats.org/officeDocument/2006/relationships/oleObject" Target="../embeddings/oleObject7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68.emf"/><Relationship Id="rId5" Type="http://schemas.openxmlformats.org/officeDocument/2006/relationships/oleObject" Target="../embeddings/oleObject70.bin"/><Relationship Id="rId10" Type="http://schemas.openxmlformats.org/officeDocument/2006/relationships/image" Target="../media/image70.emf"/><Relationship Id="rId4" Type="http://schemas.openxmlformats.org/officeDocument/2006/relationships/image" Target="../media/image67.emf"/><Relationship Id="rId9" Type="http://schemas.openxmlformats.org/officeDocument/2006/relationships/oleObject" Target="../embeddings/oleObject7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7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7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73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75.emf"/><Relationship Id="rId5" Type="http://schemas.openxmlformats.org/officeDocument/2006/relationships/oleObject" Target="../embeddings/oleObject77.bin"/><Relationship Id="rId4" Type="http://schemas.openxmlformats.org/officeDocument/2006/relationships/image" Target="../media/image74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77.emf"/><Relationship Id="rId5" Type="http://schemas.openxmlformats.org/officeDocument/2006/relationships/oleObject" Target="../embeddings/oleObject79.bin"/><Relationship Id="rId4" Type="http://schemas.openxmlformats.org/officeDocument/2006/relationships/image" Target="../media/image76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emf"/><Relationship Id="rId13" Type="http://schemas.openxmlformats.org/officeDocument/2006/relationships/image" Target="../media/image82.emf"/><Relationship Id="rId3" Type="http://schemas.openxmlformats.org/officeDocument/2006/relationships/oleObject" Target="../embeddings/oleObject80.bin"/><Relationship Id="rId7" Type="http://schemas.openxmlformats.org/officeDocument/2006/relationships/oleObject" Target="../embeddings/oleObject82.bin"/><Relationship Id="rId12" Type="http://schemas.openxmlformats.org/officeDocument/2006/relationships/oleObject" Target="../embeddings/oleObject8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79.emf"/><Relationship Id="rId11" Type="http://schemas.openxmlformats.org/officeDocument/2006/relationships/image" Target="../media/image81.emf"/><Relationship Id="rId5" Type="http://schemas.openxmlformats.org/officeDocument/2006/relationships/oleObject" Target="../embeddings/oleObject81.bin"/><Relationship Id="rId10" Type="http://schemas.openxmlformats.org/officeDocument/2006/relationships/oleObject" Target="../embeddings/oleObject84.bin"/><Relationship Id="rId4" Type="http://schemas.openxmlformats.org/officeDocument/2006/relationships/image" Target="../media/image78.emf"/><Relationship Id="rId9" Type="http://schemas.openxmlformats.org/officeDocument/2006/relationships/oleObject" Target="../embeddings/oleObject83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83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84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85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86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emf"/><Relationship Id="rId13" Type="http://schemas.openxmlformats.org/officeDocument/2006/relationships/image" Target="../media/image91.emf"/><Relationship Id="rId3" Type="http://schemas.openxmlformats.org/officeDocument/2006/relationships/oleObject" Target="../embeddings/oleObject90.bin"/><Relationship Id="rId7" Type="http://schemas.openxmlformats.org/officeDocument/2006/relationships/oleObject" Target="../embeddings/oleObject92.bin"/><Relationship Id="rId12" Type="http://schemas.openxmlformats.org/officeDocument/2006/relationships/oleObject" Target="../embeddings/oleObject9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2.emf"/><Relationship Id="rId1" Type="http://schemas.openxmlformats.org/officeDocument/2006/relationships/vmlDrawing" Target="../drawings/vmlDrawing35.vml"/><Relationship Id="rId6" Type="http://schemas.openxmlformats.org/officeDocument/2006/relationships/image" Target="../media/image88.emf"/><Relationship Id="rId11" Type="http://schemas.openxmlformats.org/officeDocument/2006/relationships/oleObject" Target="../embeddings/oleObject94.bin"/><Relationship Id="rId5" Type="http://schemas.openxmlformats.org/officeDocument/2006/relationships/oleObject" Target="../embeddings/oleObject91.bin"/><Relationship Id="rId15" Type="http://schemas.openxmlformats.org/officeDocument/2006/relationships/oleObject" Target="../embeddings/oleObject97.bin"/><Relationship Id="rId10" Type="http://schemas.openxmlformats.org/officeDocument/2006/relationships/image" Target="../media/image90.emf"/><Relationship Id="rId4" Type="http://schemas.openxmlformats.org/officeDocument/2006/relationships/image" Target="../media/image87.emf"/><Relationship Id="rId9" Type="http://schemas.openxmlformats.org/officeDocument/2006/relationships/oleObject" Target="../embeddings/oleObject93.bin"/><Relationship Id="rId14" Type="http://schemas.openxmlformats.org/officeDocument/2006/relationships/oleObject" Target="../embeddings/oleObject96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oleObject" Target="../embeddings/oleObject4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94.emf"/><Relationship Id="rId5" Type="http://schemas.openxmlformats.org/officeDocument/2006/relationships/oleObject" Target="../embeddings/oleObject99.bin"/><Relationship Id="rId4" Type="http://schemas.openxmlformats.org/officeDocument/2006/relationships/image" Target="../media/image93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96.emf"/><Relationship Id="rId5" Type="http://schemas.openxmlformats.org/officeDocument/2006/relationships/oleObject" Target="../embeddings/oleObject101.bin"/><Relationship Id="rId4" Type="http://schemas.openxmlformats.org/officeDocument/2006/relationships/image" Target="../media/image95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97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emf"/><Relationship Id="rId3" Type="http://schemas.openxmlformats.org/officeDocument/2006/relationships/oleObject" Target="../embeddings/oleObject103.bin"/><Relationship Id="rId7" Type="http://schemas.openxmlformats.org/officeDocument/2006/relationships/oleObject" Target="../embeddings/oleObject10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00.emf"/><Relationship Id="rId5" Type="http://schemas.openxmlformats.org/officeDocument/2006/relationships/oleObject" Target="../embeddings/oleObject104.bin"/><Relationship Id="rId10" Type="http://schemas.microsoft.com/office/2007/relationships/hdphoto" Target="../media/hdphoto2.wdp"/><Relationship Id="rId4" Type="http://schemas.openxmlformats.org/officeDocument/2006/relationships/image" Target="../media/image99.emf"/><Relationship Id="rId9" Type="http://schemas.openxmlformats.org/officeDocument/2006/relationships/image" Target="../media/image102.png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microsoft.com/office/2007/relationships/hdphoto" Target="../media/hdphoto4.wdp"/><Relationship Id="rId5" Type="http://schemas.openxmlformats.org/officeDocument/2006/relationships/image" Target="../media/image105.png"/><Relationship Id="rId4" Type="http://schemas.openxmlformats.org/officeDocument/2006/relationships/image" Target="../media/image104.emf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10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e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0.emf"/><Relationship Id="rId4" Type="http://schemas.openxmlformats.org/officeDocument/2006/relationships/image" Target="../media/image5.emf"/><Relationship Id="rId9" Type="http://schemas.openxmlformats.org/officeDocument/2006/relationships/oleObject" Target="../embeddings/oleObject10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17.emf"/><Relationship Id="rId4" Type="http://schemas.openxmlformats.org/officeDocument/2006/relationships/image" Target="../media/image14.emf"/><Relationship Id="rId9" Type="http://schemas.openxmlformats.org/officeDocument/2006/relationships/oleObject" Target="../embeddings/oleObject1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diffrent powerpoints\template\Power Point\3D-3d-border-free-ppt-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47963" y="2604589"/>
            <a:ext cx="2438687" cy="64633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4800" dirty="0" smtClean="0">
                <a:ln w="28575">
                  <a:solidFill>
                    <a:schemeClr val="tx1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Chapter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17218" y="4084963"/>
            <a:ext cx="3357564" cy="646331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r>
              <a:rPr lang="en-US" sz="4800" dirty="0">
                <a:ln w="28575">
                  <a:solidFill>
                    <a:schemeClr val="tx1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General Rules</a:t>
            </a:r>
          </a:p>
        </p:txBody>
      </p:sp>
    </p:spTree>
    <p:extLst>
      <p:ext uri="{BB962C8B-B14F-4D97-AF65-F5344CB8AC3E}">
        <p14:creationId xmlns:p14="http://schemas.microsoft.com/office/powerpoint/2010/main" val="383780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441360" y="273234"/>
            <a:ext cx="5331165" cy="108887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gradFill flip="none" rotWithShape="1">
              <a:gsLst>
                <a:gs pos="54000">
                  <a:srgbClr val="60943D"/>
                </a:gs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Chelation Controlled Addition</a:t>
            </a:r>
          </a:p>
        </p:txBody>
      </p:sp>
      <p:sp>
        <p:nvSpPr>
          <p:cNvPr id="3" name="Flowchart: Alternate Process 2"/>
          <p:cNvSpPr/>
          <p:nvPr/>
        </p:nvSpPr>
        <p:spPr>
          <a:xfrm>
            <a:off x="354842" y="1705969"/>
            <a:ext cx="11464120" cy="4954137"/>
          </a:xfrm>
          <a:prstGeom prst="flowChartAlternateProcess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0070024"/>
              </p:ext>
            </p:extLst>
          </p:nvPr>
        </p:nvGraphicFramePr>
        <p:xfrm>
          <a:off x="1458125" y="3993722"/>
          <a:ext cx="2300288" cy="2016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71" name="CS ChemDraw Drawing" r:id="rId3" imgW="1098389" imgH="962583" progId="ChemDraw.Document.6.0">
                  <p:embed/>
                </p:oleObj>
              </mc:Choice>
              <mc:Fallback>
                <p:oleObj name="CS ChemDraw Drawing" r:id="rId3" imgW="1098389" imgH="96258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58125" y="3993722"/>
                        <a:ext cx="2300288" cy="2016135"/>
                      </a:xfrm>
                      <a:prstGeom prst="rect">
                        <a:avLst/>
                      </a:prstGeom>
                      <a:solidFill>
                        <a:srgbClr val="B4C7E7"/>
                      </a:solidFill>
                      <a:ln w="28575">
                        <a:solidFill>
                          <a:srgbClr val="7030A0"/>
                        </a:solidFill>
                        <a:prstDash val="sysDash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442003"/>
              </p:ext>
            </p:extLst>
          </p:nvPr>
        </p:nvGraphicFramePr>
        <p:xfrm>
          <a:off x="5140339" y="1958966"/>
          <a:ext cx="1585911" cy="2436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72" name="CS ChemDraw Drawing" r:id="rId5" imgW="872989" imgH="1340760" progId="ChemDraw.Document.6.0">
                  <p:embed/>
                </p:oleObj>
              </mc:Choice>
              <mc:Fallback>
                <p:oleObj name="CS ChemDraw Drawing" r:id="rId5" imgW="872989" imgH="13407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40339" y="1958966"/>
                        <a:ext cx="1585911" cy="24365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865814"/>
              </p:ext>
            </p:extLst>
          </p:nvPr>
        </p:nvGraphicFramePr>
        <p:xfrm>
          <a:off x="5030004" y="3756297"/>
          <a:ext cx="846138" cy="1209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73" name="CS ChemDraw Drawing" r:id="rId7" imgW="473476" imgH="676184" progId="ChemDraw.Document.6.0">
                  <p:embed/>
                </p:oleObj>
              </mc:Choice>
              <mc:Fallback>
                <p:oleObj name="CS ChemDraw Drawing" r:id="rId7" imgW="473476" imgH="67618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30004" y="3756297"/>
                        <a:ext cx="846138" cy="12095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927206"/>
              </p:ext>
            </p:extLst>
          </p:nvPr>
        </p:nvGraphicFramePr>
        <p:xfrm>
          <a:off x="7864475" y="3994150"/>
          <a:ext cx="2687638" cy="199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74" name="CS ChemDraw Drawing" r:id="rId9" imgW="1380478" imgH="1026827" progId="ChemDraw.Document.6.0">
                  <p:embed/>
                </p:oleObj>
              </mc:Choice>
              <mc:Fallback>
                <p:oleObj name="CS ChemDraw Drawing" r:id="rId9" imgW="1380478" imgH="102682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864475" y="3994150"/>
                        <a:ext cx="2687638" cy="1998663"/>
                      </a:xfrm>
                      <a:prstGeom prst="rect">
                        <a:avLst/>
                      </a:prstGeom>
                      <a:solidFill>
                        <a:srgbClr val="B4C7E7"/>
                      </a:solidFill>
                      <a:ln w="28575">
                        <a:solidFill>
                          <a:srgbClr val="7030A0"/>
                        </a:solidFill>
                        <a:prstDash val="sysDash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6314327"/>
              </p:ext>
            </p:extLst>
          </p:nvPr>
        </p:nvGraphicFramePr>
        <p:xfrm>
          <a:off x="3803678" y="2894919"/>
          <a:ext cx="1336661" cy="582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75" name="CS ChemDraw Drawing" r:id="rId11" imgW="761773" imgH="331748" progId="ChemDraw.Document.6.0">
                  <p:embed/>
                </p:oleObj>
              </mc:Choice>
              <mc:Fallback>
                <p:oleObj name="CS ChemDraw Drawing" r:id="rId11" imgW="761773" imgH="33174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803678" y="2894919"/>
                        <a:ext cx="1336661" cy="5820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353401"/>
              </p:ext>
            </p:extLst>
          </p:nvPr>
        </p:nvGraphicFramePr>
        <p:xfrm>
          <a:off x="6683385" y="2894919"/>
          <a:ext cx="1336661" cy="466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76" name="CS ChemDraw Drawing" r:id="rId13" imgW="793626" imgH="325810" progId="ChemDraw.Document.6.0">
                  <p:embed/>
                </p:oleObj>
              </mc:Choice>
              <mc:Fallback>
                <p:oleObj name="CS ChemDraw Drawing" r:id="rId13" imgW="793626" imgH="32581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683385" y="2894919"/>
                        <a:ext cx="1336661" cy="4663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Oval 32"/>
          <p:cNvSpPr/>
          <p:nvPr/>
        </p:nvSpPr>
        <p:spPr>
          <a:xfrm>
            <a:off x="11555661" y="6132660"/>
            <a:ext cx="640080" cy="640080"/>
          </a:xfrm>
          <a:prstGeom prst="ellipse">
            <a:avLst/>
          </a:prstGeom>
          <a:solidFill>
            <a:srgbClr val="98C723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rtlCol="1" anchor="ctr"/>
          <a:lstStyle/>
          <a:p>
            <a:pPr algn="ctr" defTabSz="685783">
              <a:defRPr/>
            </a:pPr>
            <a:r>
              <a:rPr lang="en-US" kern="0" dirty="0" smtClean="0">
                <a:solidFill>
                  <a:prstClr val="black"/>
                </a:solidFill>
                <a:latin typeface="Calibri"/>
                <a:cs typeface="B Fantezy" panose="00000400000000000000" pitchFamily="2" charset="-78"/>
              </a:rPr>
              <a:t>9</a:t>
            </a:r>
            <a:endParaRPr lang="fa-IR" kern="0" dirty="0">
              <a:solidFill>
                <a:prstClr val="black"/>
              </a:solidFill>
              <a:latin typeface="Calibri"/>
              <a:cs typeface="B Fantezy" panose="000004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71805" y="6089796"/>
            <a:ext cx="1470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Scheme 2.5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62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2471736" y="223837"/>
            <a:ext cx="7672389" cy="3084513"/>
          </a:xfrm>
          <a:prstGeom prst="flowChartAlternateProcess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1723217"/>
              </p:ext>
            </p:extLst>
          </p:nvPr>
        </p:nvGraphicFramePr>
        <p:xfrm>
          <a:off x="4857094" y="4165994"/>
          <a:ext cx="3246383" cy="2293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3" name="CS ChemDraw Drawing" r:id="rId3" imgW="2053980" imgH="1450623" progId="ChemDraw.Document.6.0">
                  <p:embed/>
                </p:oleObj>
              </mc:Choice>
              <mc:Fallback>
                <p:oleObj name="CS ChemDraw Drawing" r:id="rId3" imgW="2053980" imgH="145062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57094" y="4165994"/>
                        <a:ext cx="3246383" cy="2293821"/>
                      </a:xfrm>
                      <a:prstGeom prst="rect">
                        <a:avLst/>
                      </a:prstGeom>
                      <a:solidFill>
                        <a:srgbClr val="FF65B2"/>
                      </a:solidFill>
                      <a:ln w="38100">
                        <a:solidFill>
                          <a:srgbClr val="FF0000"/>
                        </a:solidFill>
                        <a:prstDash val="solid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9448490"/>
              </p:ext>
            </p:extLst>
          </p:nvPr>
        </p:nvGraphicFramePr>
        <p:xfrm>
          <a:off x="2811088" y="514350"/>
          <a:ext cx="6932737" cy="2534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4" name="CS ChemDraw Drawing" r:id="rId5" imgW="4464822" imgH="1631748" progId="ChemDraw.Document.6.0">
                  <p:embed/>
                </p:oleObj>
              </mc:Choice>
              <mc:Fallback>
                <p:oleObj name="CS ChemDraw Drawing" r:id="rId5" imgW="4464822" imgH="163174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11088" y="514350"/>
                        <a:ext cx="6932737" cy="25344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42319" y="2778462"/>
            <a:ext cx="1470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Scheme 2.7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11441357" y="6132660"/>
            <a:ext cx="640080" cy="640080"/>
          </a:xfrm>
          <a:prstGeom prst="ellipse">
            <a:avLst/>
          </a:prstGeom>
          <a:solidFill>
            <a:srgbClr val="98C723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rtlCol="1" anchor="ctr"/>
          <a:lstStyle/>
          <a:p>
            <a:pPr algn="ctr" defTabSz="685783">
              <a:defRPr/>
            </a:pPr>
            <a:r>
              <a:rPr lang="en-US" kern="0" dirty="0" smtClean="0">
                <a:solidFill>
                  <a:prstClr val="black"/>
                </a:solidFill>
                <a:latin typeface="Calibri"/>
                <a:cs typeface="B Fantezy" panose="00000400000000000000" pitchFamily="2" charset="-78"/>
              </a:rPr>
              <a:t>10</a:t>
            </a:r>
            <a:endParaRPr lang="fa-IR" kern="0" dirty="0">
              <a:solidFill>
                <a:prstClr val="black"/>
              </a:solidFill>
              <a:latin typeface="Calibri"/>
              <a:cs typeface="B Fantezy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1571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441357" y="6132660"/>
            <a:ext cx="640080" cy="640080"/>
          </a:xfrm>
          <a:prstGeom prst="ellipse">
            <a:avLst/>
          </a:prstGeom>
          <a:solidFill>
            <a:srgbClr val="98C723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rtlCol="1" anchor="ctr"/>
          <a:lstStyle/>
          <a:p>
            <a:pPr algn="ctr" defTabSz="685783">
              <a:defRPr/>
            </a:pPr>
            <a:r>
              <a:rPr lang="en-US" kern="0" dirty="0" smtClean="0">
                <a:solidFill>
                  <a:prstClr val="black"/>
                </a:solidFill>
                <a:latin typeface="Calibri"/>
                <a:cs typeface="B Fantezy" panose="00000400000000000000" pitchFamily="2" charset="-78"/>
              </a:rPr>
              <a:t>11</a:t>
            </a:r>
            <a:endParaRPr lang="fa-IR" kern="0" dirty="0">
              <a:solidFill>
                <a:prstClr val="black"/>
              </a:solidFill>
              <a:latin typeface="Calibri"/>
              <a:cs typeface="B Fantezy" panose="00000400000000000000" pitchFamily="2" charset="-78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0363833"/>
              </p:ext>
            </p:extLst>
          </p:nvPr>
        </p:nvGraphicFramePr>
        <p:xfrm>
          <a:off x="4021380" y="4075260"/>
          <a:ext cx="4311651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6" name="CS ChemDraw Drawing" r:id="rId3" imgW="2839320" imgH="1353960" progId="ChemDraw.Document.6.0">
                  <p:embed/>
                </p:oleObj>
              </mc:Choice>
              <mc:Fallback>
                <p:oleObj name="CS ChemDraw Drawing" r:id="rId3" imgW="2839320" imgH="13539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21380" y="4075260"/>
                        <a:ext cx="4311651" cy="2057400"/>
                      </a:xfrm>
                      <a:prstGeom prst="rect">
                        <a:avLst/>
                      </a:prstGeom>
                      <a:solidFill>
                        <a:srgbClr val="FF65B2"/>
                      </a:solidFill>
                      <a:ln w="38100">
                        <a:solidFill>
                          <a:srgbClr val="FF0000"/>
                        </a:solidFill>
                        <a:prstDash val="soli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lowchart: Alternate Process 3"/>
          <p:cNvSpPr/>
          <p:nvPr/>
        </p:nvSpPr>
        <p:spPr>
          <a:xfrm>
            <a:off x="1289282" y="342899"/>
            <a:ext cx="9775849" cy="3128963"/>
          </a:xfrm>
          <a:prstGeom prst="flowChartAlternateProcess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5527174"/>
              </p:ext>
            </p:extLst>
          </p:nvPr>
        </p:nvGraphicFramePr>
        <p:xfrm>
          <a:off x="2005171" y="900112"/>
          <a:ext cx="8265160" cy="234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7" name="CS ChemDraw Drawing" r:id="rId5" imgW="5649053" imgH="1599896" progId="ChemDraw.Document.6.0">
                  <p:embed/>
                </p:oleObj>
              </mc:Choice>
              <mc:Fallback>
                <p:oleObj name="CS ChemDraw Drawing" r:id="rId5" imgW="5649053" imgH="159989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05171" y="900112"/>
                        <a:ext cx="8265160" cy="2341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599468" y="2913004"/>
            <a:ext cx="1470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Scheme 2.8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541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2757486" y="400050"/>
            <a:ext cx="6329363" cy="3186112"/>
          </a:xfrm>
          <a:prstGeom prst="flowChartAlternateProcess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3" name="Flowchart: Alternate Process 2"/>
          <p:cNvSpPr/>
          <p:nvPr/>
        </p:nvSpPr>
        <p:spPr>
          <a:xfrm>
            <a:off x="295275" y="4067173"/>
            <a:ext cx="3876676" cy="2790827"/>
          </a:xfrm>
          <a:prstGeom prst="flowChartAlternateProcess">
            <a:avLst/>
          </a:prstGeom>
          <a:solidFill>
            <a:srgbClr val="E165B2"/>
          </a:solidFill>
          <a:ln w="38100">
            <a:solidFill>
              <a:schemeClr val="bg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0370795"/>
              </p:ext>
            </p:extLst>
          </p:nvPr>
        </p:nvGraphicFramePr>
        <p:xfrm>
          <a:off x="398463" y="4241800"/>
          <a:ext cx="3670300" cy="201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3" name="CS ChemDraw Drawing" r:id="rId3" imgW="2954503" imgH="1532683" progId="ChemDraw.Document.6.0">
                  <p:embed/>
                </p:oleObj>
              </mc:Choice>
              <mc:Fallback>
                <p:oleObj name="CS ChemDraw Drawing" r:id="rId3" imgW="2954503" imgH="153268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8463" y="4241800"/>
                        <a:ext cx="3670300" cy="2011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lowchart: Alternate Process 5"/>
          <p:cNvSpPr/>
          <p:nvPr/>
        </p:nvSpPr>
        <p:spPr>
          <a:xfrm>
            <a:off x="7991477" y="4067173"/>
            <a:ext cx="3876676" cy="2790827"/>
          </a:xfrm>
          <a:prstGeom prst="flowChartAlternateProcess">
            <a:avLst/>
          </a:prstGeom>
          <a:solidFill>
            <a:srgbClr val="FF65B2"/>
          </a:solidFill>
          <a:ln w="38100">
            <a:solidFill>
              <a:schemeClr val="bg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2870730"/>
              </p:ext>
            </p:extLst>
          </p:nvPr>
        </p:nvGraphicFramePr>
        <p:xfrm>
          <a:off x="8328025" y="4171950"/>
          <a:ext cx="3144838" cy="220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4" name="CS ChemDraw Drawing" r:id="rId5" imgW="2349565" imgH="1735403" progId="ChemDraw.Document.6.0">
                  <p:embed/>
                </p:oleObj>
              </mc:Choice>
              <mc:Fallback>
                <p:oleObj name="CS ChemDraw Drawing" r:id="rId5" imgW="2349565" imgH="173540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28025" y="4171950"/>
                        <a:ext cx="3144838" cy="2205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7982860"/>
              </p:ext>
            </p:extLst>
          </p:nvPr>
        </p:nvGraphicFramePr>
        <p:xfrm>
          <a:off x="3746500" y="1819275"/>
          <a:ext cx="4351338" cy="149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5" name="CS ChemDraw Drawing" r:id="rId7" imgW="3221204" imgH="1104568" progId="ChemDraw.Document.6.0">
                  <p:embed/>
                </p:oleObj>
              </mc:Choice>
              <mc:Fallback>
                <p:oleObj name="CS ChemDraw Drawing" r:id="rId7" imgW="3221204" imgH="110456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46500" y="1819275"/>
                        <a:ext cx="4351338" cy="1492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3405737" y="745093"/>
            <a:ext cx="5028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Oxygen 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groups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at 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C-2 and C-3 position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02261" y="6291916"/>
            <a:ext cx="1462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syncat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41336" y="6273521"/>
            <a:ext cx="1462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ancat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Oval 11"/>
          <p:cNvSpPr/>
          <p:nvPr/>
        </p:nvSpPr>
        <p:spPr>
          <a:xfrm>
            <a:off x="4767800" y="1599302"/>
            <a:ext cx="393703" cy="1080654"/>
          </a:xfrm>
          <a:prstGeom prst="ellipse">
            <a:avLst/>
          </a:prstGeom>
          <a:noFill/>
          <a:ln w="38100">
            <a:solidFill>
              <a:srgbClr val="7030A0"/>
            </a:solidFill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197128" y="2380135"/>
            <a:ext cx="393703" cy="1080654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rot="5400000">
            <a:off x="2397015" y="4479729"/>
            <a:ext cx="327570" cy="725877"/>
          </a:xfrm>
          <a:prstGeom prst="ellipse">
            <a:avLst/>
          </a:prstGeom>
          <a:noFill/>
          <a:ln w="38100">
            <a:solidFill>
              <a:srgbClr val="7030A0"/>
            </a:solidFill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rot="5400000">
            <a:off x="9788349" y="4134661"/>
            <a:ext cx="393703" cy="969882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1555661" y="6204100"/>
            <a:ext cx="640080" cy="640080"/>
          </a:xfrm>
          <a:prstGeom prst="ellipse">
            <a:avLst/>
          </a:prstGeom>
          <a:solidFill>
            <a:srgbClr val="98C723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rtlCol="1" anchor="ctr"/>
          <a:lstStyle/>
          <a:p>
            <a:pPr algn="ctr" defTabSz="685783">
              <a:defRPr/>
            </a:pPr>
            <a:r>
              <a:rPr lang="en-US" kern="0" dirty="0" smtClean="0">
                <a:solidFill>
                  <a:prstClr val="black"/>
                </a:solidFill>
                <a:latin typeface="Calibri"/>
                <a:cs typeface="B Fantezy" panose="00000400000000000000" pitchFamily="2" charset="-78"/>
              </a:rPr>
              <a:t>12</a:t>
            </a:r>
            <a:endParaRPr lang="fa-IR" kern="0" dirty="0">
              <a:solidFill>
                <a:prstClr val="black"/>
              </a:solidFill>
              <a:latin typeface="Calibri"/>
              <a:cs typeface="B Fantezy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399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4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5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0" grpId="0"/>
      <p:bldP spid="10" grpId="1"/>
      <p:bldP spid="11" grpId="0"/>
      <p:bldP spid="11" grpId="1"/>
      <p:bldP spid="12" grpId="0" animBg="1"/>
      <p:bldP spid="12" grpId="1" animBg="1"/>
      <p:bldP spid="14" grpId="0" animBg="1"/>
      <p:bldP spid="14" grpId="1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261835" y="398273"/>
            <a:ext cx="11713779" cy="2907885"/>
          </a:xfrm>
          <a:prstGeom prst="flowChartAlternateProcess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088759"/>
              </p:ext>
            </p:extLst>
          </p:nvPr>
        </p:nvGraphicFramePr>
        <p:xfrm>
          <a:off x="391154" y="800099"/>
          <a:ext cx="8599087" cy="1583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8" name="CS ChemDraw Drawing" r:id="rId3" imgW="6699123" imgH="1098360" progId="ChemDraw.Document.6.0">
                  <p:embed/>
                </p:oleObj>
              </mc:Choice>
              <mc:Fallback>
                <p:oleObj name="CS ChemDraw Drawing" r:id="rId3" imgW="6699123" imgH="10983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1154" y="800099"/>
                        <a:ext cx="8599087" cy="15835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9114255"/>
              </p:ext>
            </p:extLst>
          </p:nvPr>
        </p:nvGraphicFramePr>
        <p:xfrm>
          <a:off x="9056688" y="806449"/>
          <a:ext cx="2811462" cy="159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9" name="CS ChemDraw Drawing" r:id="rId5" imgW="2191110" imgH="1102949" progId="ChemDraw.Document.6.0">
                  <p:embed/>
                </p:oleObj>
              </mc:Choice>
              <mc:Fallback>
                <p:oleObj name="CS ChemDraw Drawing" r:id="rId5" imgW="2191110" imgH="110294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056688" y="806449"/>
                        <a:ext cx="2811462" cy="1590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lowchart: Alternate Process 4"/>
          <p:cNvSpPr/>
          <p:nvPr/>
        </p:nvSpPr>
        <p:spPr>
          <a:xfrm>
            <a:off x="4173592" y="3925283"/>
            <a:ext cx="3876676" cy="2790827"/>
          </a:xfrm>
          <a:prstGeom prst="flowChartAlternateProcess">
            <a:avLst/>
          </a:prstGeom>
          <a:solidFill>
            <a:srgbClr val="FF79BC"/>
          </a:solidFill>
          <a:ln w="38100">
            <a:solidFill>
              <a:schemeClr val="bg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5646288"/>
              </p:ext>
            </p:extLst>
          </p:nvPr>
        </p:nvGraphicFramePr>
        <p:xfrm>
          <a:off x="4276725" y="4098925"/>
          <a:ext cx="3671888" cy="201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0" name="CS ChemDraw Drawing" r:id="rId7" imgW="2956122" imgH="1532953" progId="ChemDraw.Document.6.0">
                  <p:embed/>
                </p:oleObj>
              </mc:Choice>
              <mc:Fallback>
                <p:oleObj name="CS ChemDraw Drawing" r:id="rId7" imgW="2956122" imgH="153295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76725" y="4098925"/>
                        <a:ext cx="3671888" cy="201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80578" y="6150026"/>
            <a:ext cx="1462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syncat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Oval 8"/>
          <p:cNvSpPr/>
          <p:nvPr/>
        </p:nvSpPr>
        <p:spPr>
          <a:xfrm>
            <a:off x="11441357" y="6132660"/>
            <a:ext cx="640080" cy="640080"/>
          </a:xfrm>
          <a:prstGeom prst="ellipse">
            <a:avLst/>
          </a:prstGeom>
          <a:solidFill>
            <a:srgbClr val="98C723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rtlCol="1" anchor="ctr"/>
          <a:lstStyle/>
          <a:p>
            <a:pPr algn="ctr" defTabSz="685783">
              <a:defRPr/>
            </a:pPr>
            <a:r>
              <a:rPr lang="en-US" kern="0" dirty="0" smtClean="0">
                <a:solidFill>
                  <a:prstClr val="black"/>
                </a:solidFill>
                <a:latin typeface="Calibri"/>
                <a:cs typeface="B Fantezy" panose="00000400000000000000" pitchFamily="2" charset="-78"/>
              </a:rPr>
              <a:t>13</a:t>
            </a:r>
            <a:endParaRPr lang="fa-IR" kern="0" dirty="0">
              <a:solidFill>
                <a:prstClr val="black"/>
              </a:solidFill>
              <a:latin typeface="Calibri"/>
              <a:cs typeface="B Fantezy" panose="000004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73008" y="2802677"/>
            <a:ext cx="1470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Scheme 2.9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682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441357" y="6132660"/>
            <a:ext cx="640080" cy="640080"/>
          </a:xfrm>
          <a:prstGeom prst="ellipse">
            <a:avLst/>
          </a:prstGeom>
          <a:solidFill>
            <a:srgbClr val="98C723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rtlCol="1" anchor="ctr"/>
          <a:lstStyle/>
          <a:p>
            <a:pPr algn="ctr" defTabSz="685783">
              <a:defRPr/>
            </a:pPr>
            <a:r>
              <a:rPr lang="en-US" kern="0" dirty="0" smtClean="0">
                <a:solidFill>
                  <a:prstClr val="black"/>
                </a:solidFill>
                <a:latin typeface="Calibri"/>
                <a:cs typeface="B Fantezy" panose="00000400000000000000" pitchFamily="2" charset="-78"/>
              </a:rPr>
              <a:t>14</a:t>
            </a:r>
            <a:endParaRPr lang="fa-IR" kern="0" dirty="0">
              <a:solidFill>
                <a:prstClr val="black"/>
              </a:solidFill>
              <a:latin typeface="Calibri"/>
              <a:cs typeface="B Fantezy" panose="00000400000000000000" pitchFamily="2" charset="-78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830404" y="356544"/>
            <a:ext cx="10610953" cy="2920395"/>
          </a:xfrm>
          <a:prstGeom prst="flowChartAlternateProcess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700156"/>
              </p:ext>
            </p:extLst>
          </p:nvPr>
        </p:nvGraphicFramePr>
        <p:xfrm>
          <a:off x="1496709" y="653311"/>
          <a:ext cx="9226127" cy="216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42" name="CS ChemDraw Drawing" r:id="rId3" imgW="6287733" imgH="1477886" progId="ChemDraw.Document.6.0">
                  <p:embed/>
                </p:oleObj>
              </mc:Choice>
              <mc:Fallback>
                <p:oleObj name="CS ChemDraw Drawing" r:id="rId3" imgW="6287733" imgH="147788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96709" y="653311"/>
                        <a:ext cx="9226127" cy="2168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lowchart: Alternate Process 5"/>
          <p:cNvSpPr/>
          <p:nvPr/>
        </p:nvSpPr>
        <p:spPr>
          <a:xfrm>
            <a:off x="830404" y="3623657"/>
            <a:ext cx="10610953" cy="2920395"/>
          </a:xfrm>
          <a:prstGeom prst="flowChartAlternateProcess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7" name="TextBox 6"/>
          <p:cNvSpPr txBox="1"/>
          <p:nvPr/>
        </p:nvSpPr>
        <p:spPr>
          <a:xfrm>
            <a:off x="5308086" y="2802677"/>
            <a:ext cx="16001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Scheme 2.10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5822" y="6052590"/>
            <a:ext cx="16001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Scheme 2.11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1007168"/>
              </p:ext>
            </p:extLst>
          </p:nvPr>
        </p:nvGraphicFramePr>
        <p:xfrm>
          <a:off x="1372270" y="3923899"/>
          <a:ext cx="9019486" cy="2208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43" name="CS ChemDraw Drawing" r:id="rId5" imgW="6287733" imgH="1540511" progId="ChemDraw.Document.6.0">
                  <p:embed/>
                </p:oleObj>
              </mc:Choice>
              <mc:Fallback>
                <p:oleObj name="CS ChemDraw Drawing" r:id="rId5" imgW="6287733" imgH="154051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72270" y="3923899"/>
                        <a:ext cx="9019486" cy="22087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5823049"/>
              </p:ext>
            </p:extLst>
          </p:nvPr>
        </p:nvGraphicFramePr>
        <p:xfrm>
          <a:off x="3865563" y="3500438"/>
          <a:ext cx="4849812" cy="330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44" name="CS ChemDraw Drawing" r:id="rId7" imgW="2863263" imgH="1950270" progId="ChemDraw.Document.6.0">
                  <p:embed/>
                </p:oleObj>
              </mc:Choice>
              <mc:Fallback>
                <p:oleObj name="CS ChemDraw Drawing" r:id="rId7" imgW="2863263" imgH="195027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65563" y="3500438"/>
                        <a:ext cx="4849812" cy="3302000"/>
                      </a:xfrm>
                      <a:prstGeom prst="rect">
                        <a:avLst/>
                      </a:prstGeom>
                      <a:solidFill>
                        <a:srgbClr val="E179BC"/>
                      </a:solidFill>
                      <a:ln w="38100">
                        <a:solidFill>
                          <a:srgbClr val="7030A0"/>
                        </a:solidFill>
                        <a:prstDash val="sysDash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5023564"/>
              </p:ext>
            </p:extLst>
          </p:nvPr>
        </p:nvGraphicFramePr>
        <p:xfrm>
          <a:off x="3107839" y="132624"/>
          <a:ext cx="6178962" cy="3317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45" name="CS ChemDraw Drawing" r:id="rId9" imgW="3588594" imgH="1927596" progId="ChemDraw.Document.6.0">
                  <p:embed/>
                </p:oleObj>
              </mc:Choice>
              <mc:Fallback>
                <p:oleObj name="CS ChemDraw Drawing" r:id="rId9" imgW="3588594" imgH="192759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07839" y="132624"/>
                        <a:ext cx="6178962" cy="3317674"/>
                      </a:xfrm>
                      <a:prstGeom prst="rect">
                        <a:avLst/>
                      </a:prstGeom>
                      <a:solidFill>
                        <a:srgbClr val="E179BC"/>
                      </a:solidFill>
                      <a:ln w="38100">
                        <a:solidFill>
                          <a:srgbClr val="7030A0"/>
                        </a:solidFill>
                        <a:prstDash val="sysDash"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03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Alternate Process 8"/>
          <p:cNvSpPr/>
          <p:nvPr/>
        </p:nvSpPr>
        <p:spPr>
          <a:xfrm>
            <a:off x="830404" y="3634459"/>
            <a:ext cx="10610953" cy="2920395"/>
          </a:xfrm>
          <a:prstGeom prst="flowChartAlternateProcess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2" name="Oval 1"/>
          <p:cNvSpPr/>
          <p:nvPr/>
        </p:nvSpPr>
        <p:spPr>
          <a:xfrm>
            <a:off x="11441357" y="6132660"/>
            <a:ext cx="640080" cy="640080"/>
          </a:xfrm>
          <a:prstGeom prst="ellipse">
            <a:avLst/>
          </a:prstGeom>
          <a:solidFill>
            <a:srgbClr val="98C723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rtlCol="1" anchor="ctr"/>
          <a:lstStyle/>
          <a:p>
            <a:pPr algn="ctr" defTabSz="685783">
              <a:defRPr/>
            </a:pPr>
            <a:r>
              <a:rPr lang="en-US" kern="0" dirty="0" smtClean="0">
                <a:solidFill>
                  <a:prstClr val="black"/>
                </a:solidFill>
                <a:latin typeface="Calibri"/>
                <a:cs typeface="B Fantezy" panose="00000400000000000000" pitchFamily="2" charset="-78"/>
              </a:rPr>
              <a:t>15</a:t>
            </a:r>
            <a:endParaRPr lang="fa-IR" kern="0" dirty="0">
              <a:solidFill>
                <a:prstClr val="black"/>
              </a:solidFill>
              <a:latin typeface="Calibri"/>
              <a:cs typeface="B Fantezy" panose="00000400000000000000" pitchFamily="2" charset="-78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830404" y="356544"/>
            <a:ext cx="10610953" cy="2920395"/>
          </a:xfrm>
          <a:prstGeom prst="flowChartAlternateProcess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04287"/>
              </p:ext>
            </p:extLst>
          </p:nvPr>
        </p:nvGraphicFramePr>
        <p:xfrm>
          <a:off x="1806297" y="669794"/>
          <a:ext cx="8659166" cy="1901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9" name="CS ChemDraw Drawing" r:id="rId3" imgW="6179486" imgH="1357496" progId="ChemDraw.Document.6.0">
                  <p:embed/>
                </p:oleObj>
              </mc:Choice>
              <mc:Fallback>
                <p:oleObj name="CS ChemDraw Drawing" r:id="rId3" imgW="6179486" imgH="135749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06297" y="669794"/>
                        <a:ext cx="8659166" cy="19017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482135"/>
              </p:ext>
            </p:extLst>
          </p:nvPr>
        </p:nvGraphicFramePr>
        <p:xfrm>
          <a:off x="1266662" y="3845555"/>
          <a:ext cx="9738437" cy="24982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0" name="CS ChemDraw Drawing" r:id="rId5" imgW="7476282" imgH="1918418" progId="ChemDraw.Document.6.0">
                  <p:embed/>
                </p:oleObj>
              </mc:Choice>
              <mc:Fallback>
                <p:oleObj name="CS ChemDraw Drawing" r:id="rId5" imgW="7476282" imgH="191841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66662" y="3845555"/>
                        <a:ext cx="9738437" cy="24982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08086" y="2802677"/>
            <a:ext cx="16001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Scheme 2.12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482182"/>
              </p:ext>
            </p:extLst>
          </p:nvPr>
        </p:nvGraphicFramePr>
        <p:xfrm>
          <a:off x="4134016" y="3814022"/>
          <a:ext cx="4003729" cy="2375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1" name="CS ChemDraw Drawing" r:id="rId7" imgW="2384658" imgH="1413912" progId="ChemDraw.Document.6.0">
                  <p:embed/>
                </p:oleObj>
              </mc:Choice>
              <mc:Fallback>
                <p:oleObj name="CS ChemDraw Drawing" r:id="rId7" imgW="2384658" imgH="141391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34016" y="3814022"/>
                        <a:ext cx="4003729" cy="2375049"/>
                      </a:xfrm>
                      <a:prstGeom prst="rect">
                        <a:avLst/>
                      </a:prstGeom>
                      <a:solidFill>
                        <a:srgbClr val="E179BC"/>
                      </a:solidFill>
                      <a:ln w="38100">
                        <a:solidFill>
                          <a:srgbClr val="7030A0"/>
                        </a:solidFill>
                        <a:prstDash val="sysDash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628088" y="6123211"/>
            <a:ext cx="16001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Scheme 2.12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8504730"/>
              </p:ext>
            </p:extLst>
          </p:nvPr>
        </p:nvGraphicFramePr>
        <p:xfrm>
          <a:off x="4835525" y="95250"/>
          <a:ext cx="2609850" cy="406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2" name="CS ChemDraw Drawing" r:id="rId9" imgW="1615056" imgH="2511192" progId="ChemDraw.Document.6.0">
                  <p:embed/>
                </p:oleObj>
              </mc:Choice>
              <mc:Fallback>
                <p:oleObj name="CS ChemDraw Drawing" r:id="rId9" imgW="1615056" imgH="251119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35525" y="95250"/>
                        <a:ext cx="2609850" cy="4060825"/>
                      </a:xfrm>
                      <a:prstGeom prst="rect">
                        <a:avLst/>
                      </a:prstGeom>
                      <a:solidFill>
                        <a:srgbClr val="E179BC"/>
                      </a:solidFill>
                      <a:ln w="38100">
                        <a:solidFill>
                          <a:srgbClr val="7030A0"/>
                        </a:solidFill>
                        <a:prstDash val="sysDash"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773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7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830404" y="356544"/>
            <a:ext cx="10610953" cy="3774022"/>
          </a:xfrm>
          <a:prstGeom prst="flowChartAlternateProcess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2" name="Oval 1"/>
          <p:cNvSpPr/>
          <p:nvPr/>
        </p:nvSpPr>
        <p:spPr>
          <a:xfrm>
            <a:off x="11441357" y="6132660"/>
            <a:ext cx="640080" cy="640080"/>
          </a:xfrm>
          <a:prstGeom prst="ellipse">
            <a:avLst/>
          </a:prstGeom>
          <a:solidFill>
            <a:srgbClr val="98C723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rtlCol="1" anchor="ctr"/>
          <a:lstStyle/>
          <a:p>
            <a:pPr algn="ctr" defTabSz="685783">
              <a:defRPr/>
            </a:pPr>
            <a:r>
              <a:rPr lang="en-US" kern="0" dirty="0" smtClean="0">
                <a:solidFill>
                  <a:prstClr val="black"/>
                </a:solidFill>
                <a:latin typeface="Calibri"/>
                <a:cs typeface="B Fantezy" panose="00000400000000000000" pitchFamily="2" charset="-78"/>
              </a:rPr>
              <a:t>16</a:t>
            </a:r>
            <a:endParaRPr lang="fa-IR" kern="0" dirty="0">
              <a:solidFill>
                <a:prstClr val="black"/>
              </a:solidFill>
              <a:latin typeface="Calibri"/>
              <a:cs typeface="B Fantezy" panose="00000400000000000000" pitchFamily="2" charset="-78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3926952"/>
              </p:ext>
            </p:extLst>
          </p:nvPr>
        </p:nvGraphicFramePr>
        <p:xfrm>
          <a:off x="1461457" y="682839"/>
          <a:ext cx="9348846" cy="1632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72" name="CS ChemDraw Drawing" r:id="rId3" imgW="6907787" imgH="1206873" progId="ChemDraw.Document.6.0">
                  <p:embed/>
                </p:oleObj>
              </mc:Choice>
              <mc:Fallback>
                <p:oleObj name="CS ChemDraw Drawing" r:id="rId3" imgW="6907787" imgH="120687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61457" y="682839"/>
                        <a:ext cx="9348846" cy="16329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8067411"/>
              </p:ext>
            </p:extLst>
          </p:nvPr>
        </p:nvGraphicFramePr>
        <p:xfrm>
          <a:off x="4240132" y="4400414"/>
          <a:ext cx="3791496" cy="2305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73" name="CS ChemDraw Drawing" r:id="rId5" imgW="1843696" imgH="1121304" progId="ChemDraw.Document.6.0">
                  <p:embed/>
                </p:oleObj>
              </mc:Choice>
              <mc:Fallback>
                <p:oleObj name="CS ChemDraw Drawing" r:id="rId5" imgW="1843696" imgH="112130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40132" y="4400414"/>
                        <a:ext cx="3791496" cy="2305596"/>
                      </a:xfrm>
                      <a:prstGeom prst="rect">
                        <a:avLst/>
                      </a:prstGeom>
                      <a:solidFill>
                        <a:srgbClr val="E179BC"/>
                      </a:solidFill>
                      <a:ln w="38100">
                        <a:solidFill>
                          <a:srgbClr val="7030A0"/>
                        </a:solidFill>
                        <a:prstDash val="sysDash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5821" y="3636430"/>
            <a:ext cx="16001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Scheme 2.13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56242" y="2585673"/>
            <a:ext cx="2643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R=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ds 1:1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R=OCH</a:t>
            </a:r>
            <a:r>
              <a:rPr lang="en-US" sz="2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OBn   ds 8:1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795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541373" y="6132660"/>
            <a:ext cx="640080" cy="640080"/>
          </a:xfrm>
          <a:prstGeom prst="ellipse">
            <a:avLst/>
          </a:prstGeom>
          <a:solidFill>
            <a:srgbClr val="98C723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rtlCol="1" anchor="ctr"/>
          <a:lstStyle/>
          <a:p>
            <a:pPr algn="ctr" defTabSz="685783">
              <a:defRPr/>
            </a:pPr>
            <a:r>
              <a:rPr lang="en-US" kern="0" dirty="0" smtClean="0">
                <a:solidFill>
                  <a:prstClr val="black"/>
                </a:solidFill>
                <a:latin typeface="Calibri"/>
                <a:cs typeface="B Fantezy" panose="00000400000000000000" pitchFamily="2" charset="-78"/>
              </a:rPr>
              <a:t>17</a:t>
            </a:r>
            <a:endParaRPr lang="fa-IR" kern="0" dirty="0">
              <a:solidFill>
                <a:prstClr val="black"/>
              </a:solidFill>
              <a:latin typeface="Calibri"/>
              <a:cs typeface="B Fantezy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546463" y="300805"/>
            <a:ext cx="5331165" cy="108887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gradFill flip="none" rotWithShape="1">
              <a:gsLst>
                <a:gs pos="54000">
                  <a:srgbClr val="60943D"/>
                </a:gs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Dipolar Addition</a:t>
            </a:r>
          </a:p>
        </p:txBody>
      </p:sp>
      <p:sp>
        <p:nvSpPr>
          <p:cNvPr id="4" name="Flowchart: Alternate Process 3"/>
          <p:cNvSpPr/>
          <p:nvPr/>
        </p:nvSpPr>
        <p:spPr>
          <a:xfrm>
            <a:off x="353634" y="1669053"/>
            <a:ext cx="11464120" cy="4954137"/>
          </a:xfrm>
          <a:prstGeom prst="flowChartAlternateProcess">
            <a:avLst/>
          </a:prstGeom>
          <a:solidFill>
            <a:srgbClr val="BCBCBC"/>
          </a:solidFill>
          <a:ln w="38100">
            <a:solidFill>
              <a:srgbClr val="FF3399"/>
            </a:solidFill>
          </a:ln>
          <a:effectLst>
            <a:glow rad="228600">
              <a:srgbClr val="FF3399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7893678"/>
              </p:ext>
            </p:extLst>
          </p:nvPr>
        </p:nvGraphicFramePr>
        <p:xfrm>
          <a:off x="1609725" y="3648075"/>
          <a:ext cx="2300288" cy="235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22" name="CS ChemDraw Drawing" r:id="rId3" imgW="1098389" imgH="1125893" progId="ChemDraw.Document.6.0">
                  <p:embed/>
                </p:oleObj>
              </mc:Choice>
              <mc:Fallback>
                <p:oleObj name="CS ChemDraw Drawing" r:id="rId3" imgW="1098389" imgH="112589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9725" y="3648075"/>
                        <a:ext cx="2300288" cy="2359025"/>
                      </a:xfrm>
                      <a:prstGeom prst="rect">
                        <a:avLst/>
                      </a:prstGeom>
                      <a:solidFill>
                        <a:srgbClr val="B4C7E7"/>
                      </a:solidFill>
                      <a:ln w="28575">
                        <a:solidFill>
                          <a:srgbClr val="7030A0"/>
                        </a:solidFill>
                        <a:prstDash val="sysDash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3027457"/>
              </p:ext>
            </p:extLst>
          </p:nvPr>
        </p:nvGraphicFramePr>
        <p:xfrm>
          <a:off x="5003800" y="2182813"/>
          <a:ext cx="2162175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23" name="CS ChemDraw Drawing" r:id="rId5" imgW="1191519" imgH="901848" progId="ChemDraw.Document.6.0">
                  <p:embed/>
                </p:oleObj>
              </mc:Choice>
              <mc:Fallback>
                <p:oleObj name="CS ChemDraw Drawing" r:id="rId5" imgW="1191519" imgH="90184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03800" y="2182813"/>
                        <a:ext cx="2162175" cy="163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9439951"/>
              </p:ext>
            </p:extLst>
          </p:nvPr>
        </p:nvGraphicFramePr>
        <p:xfrm>
          <a:off x="6754655" y="3044728"/>
          <a:ext cx="1022350" cy="115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24" name="CS ChemDraw Drawing" r:id="rId7" imgW="570925" imgH="642712" progId="ChemDraw.Document.6.0">
                  <p:embed/>
                </p:oleObj>
              </mc:Choice>
              <mc:Fallback>
                <p:oleObj name="CS ChemDraw Drawing" r:id="rId7" imgW="570925" imgH="64271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54655" y="3044728"/>
                        <a:ext cx="1022350" cy="1150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7596194"/>
              </p:ext>
            </p:extLst>
          </p:nvPr>
        </p:nvGraphicFramePr>
        <p:xfrm>
          <a:off x="8040688" y="3733800"/>
          <a:ext cx="2638425" cy="216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25" name="CS ChemDraw Drawing" r:id="rId9" imgW="1355913" imgH="1113746" progId="ChemDraw.Document.6.0">
                  <p:embed/>
                </p:oleObj>
              </mc:Choice>
              <mc:Fallback>
                <p:oleObj name="CS ChemDraw Drawing" r:id="rId9" imgW="1355913" imgH="111374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040688" y="3733800"/>
                        <a:ext cx="2638425" cy="2166938"/>
                      </a:xfrm>
                      <a:prstGeom prst="rect">
                        <a:avLst/>
                      </a:prstGeom>
                      <a:solidFill>
                        <a:srgbClr val="B4C7E7"/>
                      </a:solidFill>
                      <a:ln w="28575">
                        <a:solidFill>
                          <a:srgbClr val="7030A0"/>
                        </a:solidFill>
                        <a:prstDash val="sysDash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7841226"/>
              </p:ext>
            </p:extLst>
          </p:nvPr>
        </p:nvGraphicFramePr>
        <p:xfrm>
          <a:off x="3679034" y="2660877"/>
          <a:ext cx="1336661" cy="582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26" name="CS ChemDraw Drawing" r:id="rId11" imgW="761773" imgH="331748" progId="ChemDraw.Document.6.0">
                  <p:embed/>
                </p:oleObj>
              </mc:Choice>
              <mc:Fallback>
                <p:oleObj name="CS ChemDraw Drawing" r:id="rId11" imgW="761773" imgH="33174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679034" y="2660877"/>
                        <a:ext cx="1336661" cy="5820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483223"/>
              </p:ext>
            </p:extLst>
          </p:nvPr>
        </p:nvGraphicFramePr>
        <p:xfrm>
          <a:off x="7004434" y="2718700"/>
          <a:ext cx="1336661" cy="466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27" name="CS ChemDraw Drawing" r:id="rId13" imgW="793626" imgH="325810" progId="ChemDraw.Document.6.0">
                  <p:embed/>
                </p:oleObj>
              </mc:Choice>
              <mc:Fallback>
                <p:oleObj name="CS ChemDraw Drawing" r:id="rId13" imgW="793626" imgH="32581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004434" y="2718700"/>
                        <a:ext cx="1336661" cy="4663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335822" y="6052592"/>
            <a:ext cx="16001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Scheme 2.14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677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441357" y="6132660"/>
            <a:ext cx="640080" cy="640080"/>
          </a:xfrm>
          <a:prstGeom prst="ellipse">
            <a:avLst/>
          </a:prstGeom>
          <a:solidFill>
            <a:srgbClr val="98C723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rtlCol="1" anchor="ctr"/>
          <a:lstStyle/>
          <a:p>
            <a:pPr algn="ctr" defTabSz="685783">
              <a:defRPr/>
            </a:pPr>
            <a:r>
              <a:rPr lang="en-US" kern="0" dirty="0" smtClean="0">
                <a:solidFill>
                  <a:prstClr val="black"/>
                </a:solidFill>
                <a:latin typeface="Calibri"/>
                <a:cs typeface="B Fantezy" panose="00000400000000000000" pitchFamily="2" charset="-78"/>
              </a:rPr>
              <a:t>1</a:t>
            </a:r>
            <a:endParaRPr lang="fa-IR" kern="0" dirty="0">
              <a:solidFill>
                <a:prstClr val="black"/>
              </a:solidFill>
              <a:latin typeface="Calibri"/>
              <a:cs typeface="B Fantezy" panose="00000400000000000000" pitchFamily="2" charset="-78"/>
            </a:endParaRPr>
          </a:p>
        </p:txBody>
      </p:sp>
      <p:sp>
        <p:nvSpPr>
          <p:cNvPr id="3" name="Oval 2"/>
          <p:cNvSpPr/>
          <p:nvPr/>
        </p:nvSpPr>
        <p:spPr>
          <a:xfrm>
            <a:off x="11441357" y="6132660"/>
            <a:ext cx="640080" cy="640080"/>
          </a:xfrm>
          <a:prstGeom prst="ellipse">
            <a:avLst/>
          </a:prstGeom>
          <a:solidFill>
            <a:srgbClr val="98C723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rtlCol="1" anchor="ctr"/>
          <a:lstStyle/>
          <a:p>
            <a:pPr algn="ctr" defTabSz="685783">
              <a:defRPr/>
            </a:pPr>
            <a:r>
              <a:rPr lang="en-US" kern="0" dirty="0" smtClean="0">
                <a:solidFill>
                  <a:prstClr val="black"/>
                </a:solidFill>
                <a:latin typeface="Calibri"/>
                <a:cs typeface="B Fantezy" panose="00000400000000000000" pitchFamily="2" charset="-78"/>
              </a:rPr>
              <a:t>18</a:t>
            </a:r>
            <a:endParaRPr lang="fa-IR" kern="0" dirty="0">
              <a:solidFill>
                <a:prstClr val="black"/>
              </a:solidFill>
              <a:latin typeface="Calibri"/>
              <a:cs typeface="B Fantezy" panose="00000400000000000000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46461" y="468825"/>
            <a:ext cx="5331165" cy="1088874"/>
          </a:xfrm>
          <a:prstGeom prst="roundRect">
            <a:avLst/>
          </a:prstGeom>
          <a:solidFill>
            <a:srgbClr val="00B0F0"/>
          </a:solidFill>
          <a:ln>
            <a:gradFill flip="none" rotWithShape="1">
              <a:gsLst>
                <a:gs pos="54000">
                  <a:srgbClr val="60943D"/>
                </a:gs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Prelog’s Rule</a:t>
            </a:r>
          </a:p>
        </p:txBody>
      </p:sp>
      <p:sp>
        <p:nvSpPr>
          <p:cNvPr id="5" name="Flowchart: Alternate Process 4"/>
          <p:cNvSpPr/>
          <p:nvPr/>
        </p:nvSpPr>
        <p:spPr>
          <a:xfrm>
            <a:off x="1005051" y="2380382"/>
            <a:ext cx="10413987" cy="3531475"/>
          </a:xfrm>
          <a:prstGeom prst="flowChartAlternateProcess">
            <a:avLst/>
          </a:prstGeom>
          <a:solidFill>
            <a:srgbClr val="CDACE6"/>
          </a:solidFill>
          <a:ln w="38100">
            <a:solidFill>
              <a:srgbClr val="FF3399"/>
            </a:solidFill>
          </a:ln>
          <a:effectLst>
            <a:glow rad="228600">
              <a:srgbClr val="FF3399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7074082"/>
              </p:ext>
            </p:extLst>
          </p:nvPr>
        </p:nvGraphicFramePr>
        <p:xfrm>
          <a:off x="1622425" y="2936875"/>
          <a:ext cx="8926513" cy="241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63" name="CS ChemDraw Drawing" r:id="rId3" imgW="4981759" imgH="1349938" progId="ChemDraw.Document.6.0">
                  <p:embed/>
                </p:oleObj>
              </mc:Choice>
              <mc:Fallback>
                <p:oleObj name="CS ChemDraw Drawing" r:id="rId3" imgW="4981759" imgH="134993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22425" y="2936875"/>
                        <a:ext cx="8926513" cy="2417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65713" y="5354638"/>
            <a:ext cx="12926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Figure 2.9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426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8187" y="448626"/>
            <a:ext cx="5357812" cy="6408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2.1. Carbonyl Additions</a:t>
            </a:r>
          </a:p>
          <a:p>
            <a:pPr lvl="1">
              <a:lnSpc>
                <a:spcPct val="150000"/>
              </a:lnSpc>
            </a:pPr>
            <a: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2.1.1. </a:t>
            </a:r>
            <a:r>
              <a:rPr lang="en-US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Anh-Felkin</a:t>
            </a:r>
            <a: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Addition</a:t>
            </a:r>
          </a:p>
          <a:p>
            <a:pPr lvl="1">
              <a:lnSpc>
                <a:spcPct val="150000"/>
              </a:lnSpc>
            </a:pPr>
            <a: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2.1.2. Chelation Controlled Addition</a:t>
            </a:r>
          </a:p>
          <a:p>
            <a:pPr lvl="1">
              <a:lnSpc>
                <a:spcPct val="150000"/>
              </a:lnSpc>
            </a:pPr>
            <a: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2.1.3. Dipolar Addition</a:t>
            </a:r>
          </a:p>
          <a:p>
            <a:pPr lvl="1">
              <a:lnSpc>
                <a:spcPct val="150000"/>
              </a:lnSpc>
            </a:pPr>
            <a: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2.1.4. Prelog’s Rule</a:t>
            </a:r>
          </a:p>
          <a:p>
            <a:pPr>
              <a:lnSpc>
                <a:spcPct val="150000"/>
              </a:lnSpc>
            </a:pPr>
            <a: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2.2. </a:t>
            </a:r>
            <a:r>
              <a:rPr lang="en-US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Houk’s</a:t>
            </a:r>
            <a: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Rule</a:t>
            </a:r>
          </a:p>
          <a:p>
            <a:pPr>
              <a:lnSpc>
                <a:spcPct val="150000"/>
              </a:lnSpc>
            </a:pPr>
            <a: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2.3. </a:t>
            </a:r>
            <a:r>
              <a:rPr lang="en-US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Allylic</a:t>
            </a:r>
            <a: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Strain</a:t>
            </a:r>
          </a:p>
          <a:p>
            <a:pPr>
              <a:lnSpc>
                <a:spcPct val="150000"/>
              </a:lnSpc>
            </a:pPr>
            <a: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2.4. Baldwin’s Rule</a:t>
            </a:r>
          </a:p>
          <a:p>
            <a:pPr lvl="1">
              <a:lnSpc>
                <a:spcPct val="150000"/>
              </a:lnSpc>
            </a:pPr>
            <a: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2.4.1. Carbonyl Compounds</a:t>
            </a:r>
          </a:p>
          <a:p>
            <a:pPr>
              <a:lnSpc>
                <a:spcPct val="150000"/>
              </a:lnSpc>
            </a:pPr>
            <a: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2.5. </a:t>
            </a:r>
            <a:r>
              <a:rPr lang="en-US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Pericyclic</a:t>
            </a:r>
            <a: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Transition States</a:t>
            </a:r>
          </a:p>
          <a:p>
            <a:pPr lvl="1">
              <a:lnSpc>
                <a:spcPct val="150000"/>
              </a:lnSpc>
            </a:pPr>
            <a: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2.5.1. Woodward-Hoffmann Rules</a:t>
            </a:r>
          </a:p>
          <a:p>
            <a:pPr lvl="1">
              <a:lnSpc>
                <a:spcPct val="150000"/>
              </a:lnSpc>
            </a:pPr>
            <a: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2.5.2. </a:t>
            </a:r>
            <a:r>
              <a:rPr lang="en-US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Stereochemical</a:t>
            </a:r>
            <a: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Consequences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07639" y="86680"/>
            <a:ext cx="16074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2</a:t>
            </a:r>
          </a:p>
        </p:txBody>
      </p:sp>
    </p:spTree>
    <p:extLst>
      <p:ext uri="{BB962C8B-B14F-4D97-AF65-F5344CB8AC3E}">
        <p14:creationId xmlns:p14="http://schemas.microsoft.com/office/powerpoint/2010/main" val="250873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Alternate Process 5"/>
          <p:cNvSpPr/>
          <p:nvPr/>
        </p:nvSpPr>
        <p:spPr>
          <a:xfrm>
            <a:off x="3066283" y="4313001"/>
            <a:ext cx="6013395" cy="2365848"/>
          </a:xfrm>
          <a:prstGeom prst="flowChartAlternateProcess">
            <a:avLst/>
          </a:prstGeom>
          <a:solidFill>
            <a:srgbClr val="FFB5A3"/>
          </a:solidFill>
          <a:ln w="38100">
            <a:solidFill>
              <a:schemeClr val="bg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" name="Oval 1"/>
          <p:cNvSpPr/>
          <p:nvPr/>
        </p:nvSpPr>
        <p:spPr>
          <a:xfrm>
            <a:off x="11441357" y="6132660"/>
            <a:ext cx="640080" cy="640080"/>
          </a:xfrm>
          <a:prstGeom prst="ellipse">
            <a:avLst/>
          </a:prstGeom>
          <a:solidFill>
            <a:srgbClr val="98C723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rtlCol="1" anchor="ctr"/>
          <a:lstStyle/>
          <a:p>
            <a:pPr algn="ctr" defTabSz="685783">
              <a:defRPr/>
            </a:pPr>
            <a:r>
              <a:rPr lang="en-US" kern="0" dirty="0" smtClean="0">
                <a:solidFill>
                  <a:prstClr val="black"/>
                </a:solidFill>
                <a:latin typeface="Calibri"/>
                <a:cs typeface="B Fantezy" panose="00000400000000000000" pitchFamily="2" charset="-78"/>
              </a:rPr>
              <a:t>19</a:t>
            </a:r>
            <a:endParaRPr lang="fa-IR" kern="0" dirty="0">
              <a:solidFill>
                <a:prstClr val="black"/>
              </a:solidFill>
              <a:latin typeface="Calibri"/>
              <a:cs typeface="B Fantezy" panose="00000400000000000000" pitchFamily="2" charset="-78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1848023" y="376584"/>
            <a:ext cx="8510415" cy="3481042"/>
          </a:xfrm>
          <a:prstGeom prst="flowChartAlternateProcess">
            <a:avLst/>
          </a:prstGeom>
          <a:solidFill>
            <a:srgbClr val="CDACE6"/>
          </a:solidFill>
          <a:ln w="38100">
            <a:solidFill>
              <a:srgbClr val="FF3399"/>
            </a:solidFill>
          </a:ln>
          <a:effectLst>
            <a:glow rad="228600">
              <a:srgbClr val="FF3399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4615696"/>
              </p:ext>
            </p:extLst>
          </p:nvPr>
        </p:nvGraphicFramePr>
        <p:xfrm>
          <a:off x="2838606" y="551582"/>
          <a:ext cx="7004050" cy="3181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28" name="CS ChemDraw Drawing" r:id="rId3" imgW="5566721" imgH="2529278" progId="ChemDraw.Document.6.0">
                  <p:embed/>
                </p:oleObj>
              </mc:Choice>
              <mc:Fallback>
                <p:oleObj name="CS ChemDraw Drawing" r:id="rId3" imgW="5566721" imgH="252927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38606" y="551582"/>
                        <a:ext cx="7004050" cy="3181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055677"/>
              </p:ext>
            </p:extLst>
          </p:nvPr>
        </p:nvGraphicFramePr>
        <p:xfrm>
          <a:off x="3238500" y="4511675"/>
          <a:ext cx="5668963" cy="196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29" name="CS ChemDraw Drawing" r:id="rId5" imgW="4099322" imgH="1423090" progId="ChemDraw.Document.6.0">
                  <p:embed/>
                </p:oleObj>
              </mc:Choice>
              <mc:Fallback>
                <p:oleObj name="CS ChemDraw Drawing" r:id="rId5" imgW="4099322" imgH="142309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38500" y="4511675"/>
                        <a:ext cx="5668963" cy="196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72921" y="3255651"/>
            <a:ext cx="16001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Scheme 2.15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024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Alternate Process 5"/>
          <p:cNvSpPr/>
          <p:nvPr/>
        </p:nvSpPr>
        <p:spPr>
          <a:xfrm>
            <a:off x="4266434" y="4266193"/>
            <a:ext cx="3984494" cy="2365848"/>
          </a:xfrm>
          <a:prstGeom prst="flowChartAlternateProcess">
            <a:avLst/>
          </a:prstGeom>
          <a:solidFill>
            <a:srgbClr val="FFB5A3"/>
          </a:solidFill>
          <a:ln w="38100">
            <a:solidFill>
              <a:schemeClr val="bg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" name="Flowchart: Alternate Process 1"/>
          <p:cNvSpPr/>
          <p:nvPr/>
        </p:nvSpPr>
        <p:spPr>
          <a:xfrm>
            <a:off x="950055" y="466172"/>
            <a:ext cx="10601326" cy="3481042"/>
          </a:xfrm>
          <a:prstGeom prst="flowChartAlternateProcess">
            <a:avLst/>
          </a:prstGeom>
          <a:solidFill>
            <a:srgbClr val="CDACE6"/>
          </a:solidFill>
          <a:ln w="38100">
            <a:solidFill>
              <a:srgbClr val="FF3399"/>
            </a:solidFill>
          </a:ln>
          <a:effectLst>
            <a:glow rad="228600">
              <a:srgbClr val="FF3399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1796577"/>
              </p:ext>
            </p:extLst>
          </p:nvPr>
        </p:nvGraphicFramePr>
        <p:xfrm>
          <a:off x="1049338" y="1198563"/>
          <a:ext cx="8450262" cy="167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79" name="CS ChemDraw Drawing" r:id="rId3" imgW="6435660" imgH="1276786" progId="ChemDraw.Document.6.0">
                  <p:embed/>
                </p:oleObj>
              </mc:Choice>
              <mc:Fallback>
                <p:oleObj name="CS ChemDraw Drawing" r:id="rId3" imgW="6435660" imgH="127678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9338" y="1198563"/>
                        <a:ext cx="8450262" cy="1674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844276"/>
              </p:ext>
            </p:extLst>
          </p:nvPr>
        </p:nvGraphicFramePr>
        <p:xfrm>
          <a:off x="9704964" y="1278091"/>
          <a:ext cx="1639465" cy="1472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80" name="CS ChemDraw Drawing" r:id="rId5" imgW="1197458" imgH="1075415" progId="ChemDraw.Document.6.0">
                  <p:embed/>
                </p:oleObj>
              </mc:Choice>
              <mc:Fallback>
                <p:oleObj name="CS ChemDraw Drawing" r:id="rId5" imgW="1197458" imgH="107541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04964" y="1278091"/>
                        <a:ext cx="1639465" cy="14720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604373"/>
              </p:ext>
            </p:extLst>
          </p:nvPr>
        </p:nvGraphicFramePr>
        <p:xfrm>
          <a:off x="5000626" y="4493620"/>
          <a:ext cx="2743200" cy="1910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81" name="CS ChemDraw Drawing" r:id="rId7" imgW="1836138" imgH="1280025" progId="ChemDraw.Document.6.0">
                  <p:embed/>
                </p:oleObj>
              </mc:Choice>
              <mc:Fallback>
                <p:oleObj name="CS ChemDraw Drawing" r:id="rId7" imgW="1836138" imgH="128002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00626" y="4493620"/>
                        <a:ext cx="2743200" cy="19109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450659" y="3369729"/>
            <a:ext cx="16001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Scheme 2.16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11441357" y="6132660"/>
            <a:ext cx="640080" cy="640080"/>
          </a:xfrm>
          <a:prstGeom prst="ellipse">
            <a:avLst/>
          </a:prstGeom>
          <a:solidFill>
            <a:srgbClr val="98C723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rtlCol="1" anchor="ctr"/>
          <a:lstStyle/>
          <a:p>
            <a:pPr algn="ctr" defTabSz="685783">
              <a:defRPr/>
            </a:pPr>
            <a:r>
              <a:rPr lang="en-US" kern="0" dirty="0" smtClean="0">
                <a:solidFill>
                  <a:prstClr val="black"/>
                </a:solidFill>
                <a:latin typeface="Calibri"/>
                <a:cs typeface="B Fantezy" panose="00000400000000000000" pitchFamily="2" charset="-78"/>
              </a:rPr>
              <a:t>20</a:t>
            </a:r>
            <a:endParaRPr lang="fa-IR" kern="0" dirty="0">
              <a:solidFill>
                <a:prstClr val="black"/>
              </a:solidFill>
              <a:latin typeface="Calibri"/>
              <a:cs typeface="B Fantezy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2670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441357" y="6132660"/>
            <a:ext cx="640080" cy="640080"/>
          </a:xfrm>
          <a:prstGeom prst="ellipse">
            <a:avLst/>
          </a:prstGeom>
          <a:solidFill>
            <a:srgbClr val="98C723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rtlCol="1" anchor="ctr"/>
          <a:lstStyle/>
          <a:p>
            <a:pPr algn="ctr" defTabSz="685783">
              <a:defRPr/>
            </a:pPr>
            <a:r>
              <a:rPr lang="en-US" kern="0" dirty="0" smtClean="0">
                <a:solidFill>
                  <a:prstClr val="black"/>
                </a:solidFill>
                <a:latin typeface="Calibri"/>
                <a:cs typeface="B Fantezy" panose="00000400000000000000" pitchFamily="2" charset="-78"/>
              </a:rPr>
              <a:t>1</a:t>
            </a:r>
            <a:endParaRPr lang="fa-IR" kern="0" dirty="0">
              <a:solidFill>
                <a:prstClr val="black"/>
              </a:solidFill>
              <a:latin typeface="Calibri"/>
              <a:cs typeface="B Fantezy" panose="00000400000000000000" pitchFamily="2" charset="-78"/>
            </a:endParaRPr>
          </a:p>
        </p:txBody>
      </p:sp>
      <p:sp>
        <p:nvSpPr>
          <p:cNvPr id="3" name="Oval 2"/>
          <p:cNvSpPr/>
          <p:nvPr/>
        </p:nvSpPr>
        <p:spPr>
          <a:xfrm>
            <a:off x="11441357" y="6132660"/>
            <a:ext cx="640080" cy="640080"/>
          </a:xfrm>
          <a:prstGeom prst="ellipse">
            <a:avLst/>
          </a:prstGeom>
          <a:solidFill>
            <a:srgbClr val="98C723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rtlCol="1" anchor="ctr"/>
          <a:lstStyle/>
          <a:p>
            <a:pPr algn="ctr" defTabSz="685783">
              <a:defRPr/>
            </a:pPr>
            <a:r>
              <a:rPr lang="en-US" kern="0" dirty="0" smtClean="0">
                <a:solidFill>
                  <a:prstClr val="black"/>
                </a:solidFill>
                <a:latin typeface="Calibri"/>
                <a:cs typeface="B Fantezy" panose="00000400000000000000" pitchFamily="2" charset="-78"/>
              </a:rPr>
              <a:t>21</a:t>
            </a:r>
            <a:endParaRPr lang="fa-IR" kern="0" dirty="0">
              <a:solidFill>
                <a:prstClr val="black"/>
              </a:solidFill>
              <a:latin typeface="Calibri"/>
              <a:cs typeface="B Fantezy" panose="00000400000000000000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46463" y="300805"/>
            <a:ext cx="5331165" cy="1088874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2000">
                <a:schemeClr val="accent4">
                  <a:lumMod val="0"/>
                  <a:lumOff val="100000"/>
                </a:schemeClr>
              </a:gs>
              <a:gs pos="92000">
                <a:schemeClr val="accent4">
                  <a:lumMod val="10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gradFill flip="none" rotWithShape="1">
              <a:gsLst>
                <a:gs pos="54000">
                  <a:srgbClr val="60943D"/>
                </a:gs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Houck’s Rule</a:t>
            </a:r>
          </a:p>
        </p:txBody>
      </p:sp>
      <p:sp>
        <p:nvSpPr>
          <p:cNvPr id="5" name="Flowchart: Alternate Process 4"/>
          <p:cNvSpPr/>
          <p:nvPr/>
        </p:nvSpPr>
        <p:spPr>
          <a:xfrm>
            <a:off x="1877811" y="2221053"/>
            <a:ext cx="8668468" cy="3911607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C000"/>
            </a:solidFill>
          </a:ln>
          <a:effectLst>
            <a:glow rad="228600">
              <a:srgbClr val="FF3399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4398000"/>
              </p:ext>
            </p:extLst>
          </p:nvPr>
        </p:nvGraphicFramePr>
        <p:xfrm>
          <a:off x="2442355" y="2355848"/>
          <a:ext cx="2408238" cy="288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00" name="CS ChemDraw Drawing" r:id="rId3" imgW="1311913" imgH="1572363" progId="ChemDraw.Document.6.0">
                  <p:embed/>
                </p:oleObj>
              </mc:Choice>
              <mc:Fallback>
                <p:oleObj name="CS ChemDraw Drawing" r:id="rId3" imgW="1311913" imgH="157236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42355" y="2355848"/>
                        <a:ext cx="2408238" cy="2886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2524586"/>
              </p:ext>
            </p:extLst>
          </p:nvPr>
        </p:nvGraphicFramePr>
        <p:xfrm>
          <a:off x="4200253" y="2978460"/>
          <a:ext cx="6017412" cy="226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01" name="CS ChemDraw Drawing" r:id="rId5" imgW="3295978" imgH="1240075" progId="ChemDraw.Document.6.0">
                  <p:embed/>
                </p:oleObj>
              </mc:Choice>
              <mc:Fallback>
                <p:oleObj name="CS ChemDraw Drawing" r:id="rId5" imgW="3295978" imgH="124007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00253" y="2978460"/>
                        <a:ext cx="6017412" cy="226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37103" y="5362742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X=C or O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0793" y="5562797"/>
            <a:ext cx="1422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Figure 2.11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314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1734936" y="1563828"/>
            <a:ext cx="8668468" cy="3911607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C000"/>
            </a:solidFill>
          </a:ln>
          <a:effectLst>
            <a:glow rad="228600">
              <a:srgbClr val="FF3399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2874046"/>
              </p:ext>
            </p:extLst>
          </p:nvPr>
        </p:nvGraphicFramePr>
        <p:xfrm>
          <a:off x="2235200" y="1908176"/>
          <a:ext cx="7958894" cy="232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76" name="CS ChemDraw Drawing" r:id="rId3" imgW="5034937" imgH="1468709" progId="ChemDraw.Document.6.0">
                  <p:embed/>
                </p:oleObj>
              </mc:Choice>
              <mc:Fallback>
                <p:oleObj name="CS ChemDraw Drawing" r:id="rId3" imgW="5034937" imgH="146870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35200" y="1908176"/>
                        <a:ext cx="7958894" cy="2320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57917" y="4892907"/>
            <a:ext cx="1422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Figure 2.12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11441357" y="6132660"/>
            <a:ext cx="640080" cy="640080"/>
          </a:xfrm>
          <a:prstGeom prst="ellipse">
            <a:avLst/>
          </a:prstGeom>
          <a:solidFill>
            <a:srgbClr val="98C723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rtlCol="1" anchor="ctr"/>
          <a:lstStyle/>
          <a:p>
            <a:pPr algn="ctr" defTabSz="685783">
              <a:defRPr/>
            </a:pPr>
            <a:r>
              <a:rPr lang="en-US" kern="0" dirty="0" smtClean="0">
                <a:solidFill>
                  <a:prstClr val="black"/>
                </a:solidFill>
                <a:latin typeface="Calibri"/>
                <a:cs typeface="B Fantezy" panose="00000400000000000000" pitchFamily="2" charset="-78"/>
              </a:rPr>
              <a:t>22</a:t>
            </a:r>
            <a:endParaRPr lang="fa-IR" kern="0" dirty="0">
              <a:solidFill>
                <a:prstClr val="black"/>
              </a:solidFill>
              <a:latin typeface="Calibri"/>
              <a:cs typeface="B Fantezy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0563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805026" y="1866032"/>
            <a:ext cx="10413987" cy="3531475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C000"/>
            </a:solidFill>
          </a:ln>
          <a:effectLst>
            <a:glow rad="228600">
              <a:srgbClr val="FF3399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5599005"/>
              </p:ext>
            </p:extLst>
          </p:nvPr>
        </p:nvGraphicFramePr>
        <p:xfrm>
          <a:off x="2212849" y="2130426"/>
          <a:ext cx="7064502" cy="268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83" name="CS ChemDraw Drawing" r:id="rId3" imgW="4649462" imgH="1767525" progId="ChemDraw.Document.6.0">
                  <p:embed/>
                </p:oleObj>
              </mc:Choice>
              <mc:Fallback>
                <p:oleObj name="CS ChemDraw Drawing" r:id="rId3" imgW="4649462" imgH="176752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12849" y="2130426"/>
                        <a:ext cx="7064502" cy="2684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211960" y="4906142"/>
            <a:ext cx="16001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Scheme 2.17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7803586"/>
              </p:ext>
            </p:extLst>
          </p:nvPr>
        </p:nvGraphicFramePr>
        <p:xfrm>
          <a:off x="1823480" y="630237"/>
          <a:ext cx="8750301" cy="204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84" name="CS ChemDraw Drawing" r:id="rId5" imgW="6823800" imgH="1596240" progId="ChemDraw.Document.6.0">
                  <p:embed/>
                </p:oleObj>
              </mc:Choice>
              <mc:Fallback>
                <p:oleObj name="CS ChemDraw Drawing" r:id="rId5" imgW="6823800" imgH="15962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23480" y="630237"/>
                        <a:ext cx="8750301" cy="2049463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38100">
                        <a:solidFill>
                          <a:schemeClr val="tx1"/>
                        </a:solidFill>
                        <a:prstDash val="sysDot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5607484"/>
              </p:ext>
            </p:extLst>
          </p:nvPr>
        </p:nvGraphicFramePr>
        <p:xfrm>
          <a:off x="3025775" y="3735388"/>
          <a:ext cx="6027738" cy="225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85" name="CS ChemDraw Drawing" r:id="rId7" imgW="4948560" imgH="1852920" progId="ChemDraw.Document.6.0">
                  <p:embed/>
                </p:oleObj>
              </mc:Choice>
              <mc:Fallback>
                <p:oleObj name="CS ChemDraw Drawing" r:id="rId7" imgW="4948560" imgH="18529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25775" y="3735388"/>
                        <a:ext cx="6027738" cy="2257425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38100">
                        <a:solidFill>
                          <a:schemeClr val="tx1"/>
                        </a:solidFill>
                        <a:prstDash val="sysDot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6"/>
          <p:cNvSpPr/>
          <p:nvPr/>
        </p:nvSpPr>
        <p:spPr>
          <a:xfrm>
            <a:off x="11441357" y="6132660"/>
            <a:ext cx="640080" cy="640080"/>
          </a:xfrm>
          <a:prstGeom prst="ellipse">
            <a:avLst/>
          </a:prstGeom>
          <a:solidFill>
            <a:srgbClr val="98C723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rtlCol="1" anchor="ctr"/>
          <a:lstStyle/>
          <a:p>
            <a:pPr algn="ctr" defTabSz="685783">
              <a:defRPr/>
            </a:pPr>
            <a:r>
              <a:rPr lang="en-US" kern="0" dirty="0" smtClean="0">
                <a:solidFill>
                  <a:prstClr val="black"/>
                </a:solidFill>
                <a:latin typeface="Calibri"/>
                <a:cs typeface="B Fantezy" panose="00000400000000000000" pitchFamily="2" charset="-78"/>
              </a:rPr>
              <a:t>23</a:t>
            </a:r>
            <a:endParaRPr lang="fa-IR" kern="0" dirty="0">
              <a:solidFill>
                <a:prstClr val="black"/>
              </a:solidFill>
              <a:latin typeface="Calibri"/>
              <a:cs typeface="B Fantezy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9880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/>
      <p:bldP spid="4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405101" y="237257"/>
            <a:ext cx="9181937" cy="2891705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C000"/>
            </a:solidFill>
          </a:ln>
          <a:effectLst>
            <a:glow rad="228600">
              <a:srgbClr val="FF3399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9503866"/>
              </p:ext>
            </p:extLst>
          </p:nvPr>
        </p:nvGraphicFramePr>
        <p:xfrm>
          <a:off x="2471067" y="542925"/>
          <a:ext cx="7101558" cy="194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84" name="CS ChemDraw Drawing" r:id="rId3" imgW="5010642" imgH="1436856" progId="ChemDraw.Document.6.0">
                  <p:embed/>
                </p:oleObj>
              </mc:Choice>
              <mc:Fallback>
                <p:oleObj name="CS ChemDraw Drawing" r:id="rId3" imgW="5010642" imgH="143685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71067" y="542925"/>
                        <a:ext cx="7101558" cy="1946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196010" y="2609026"/>
            <a:ext cx="16001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Scheme 2.18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4942281"/>
              </p:ext>
            </p:extLst>
          </p:nvPr>
        </p:nvGraphicFramePr>
        <p:xfrm>
          <a:off x="573088" y="3892550"/>
          <a:ext cx="3797300" cy="232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85" name="CS ChemDraw Drawing" r:id="rId5" imgW="2472928" imgH="1514327" progId="ChemDraw.Document.6.0">
                  <p:embed/>
                </p:oleObj>
              </mc:Choice>
              <mc:Fallback>
                <p:oleObj name="CS ChemDraw Drawing" r:id="rId5" imgW="2472928" imgH="151432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3088" y="3892550"/>
                        <a:ext cx="3797300" cy="2325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444765"/>
              </p:ext>
            </p:extLst>
          </p:nvPr>
        </p:nvGraphicFramePr>
        <p:xfrm>
          <a:off x="5196010" y="3837112"/>
          <a:ext cx="6217919" cy="2468878"/>
        </p:xfrm>
        <a:graphic>
          <a:graphicData uri="http://schemas.openxmlformats.org/drawingml/2006/table">
            <a:tbl>
              <a:tblPr rtl="1">
                <a:tableStyleId>{08FB837D-C827-4EFA-A057-4D05807E0F7C}</a:tableStyleId>
              </a:tblPr>
              <a:tblGrid>
                <a:gridCol w="1555854"/>
                <a:gridCol w="1553106"/>
                <a:gridCol w="1553107"/>
                <a:gridCol w="1555852"/>
              </a:tblGrid>
              <a:tr h="610276">
                <a:tc>
                  <a:txBody>
                    <a:bodyPr/>
                    <a:lstStyle/>
                    <a:p>
                      <a:pPr marL="342900" marR="0" lvl="0" indent="-34290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syncat</a:t>
                      </a:r>
                      <a:endParaRPr kumimoji="0" lang="fa-I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HMOUD" pitchFamily="2" charset="-78"/>
                      </a:endParaRPr>
                    </a:p>
                  </a:txBody>
                  <a:tcPr marL="91446" marR="91446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Ancat</a:t>
                      </a:r>
                      <a:endParaRPr kumimoji="0" lang="fa-I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HMOUD" pitchFamily="2" charset="-78"/>
                      </a:endParaRPr>
                    </a:p>
                  </a:txBody>
                  <a:tcPr marL="91446" marR="91446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%Yield</a:t>
                      </a:r>
                      <a:endParaRPr kumimoji="0" lang="fa-I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HMOUD" pitchFamily="2" charset="-78"/>
                      </a:endParaRPr>
                    </a:p>
                  </a:txBody>
                  <a:tcPr marL="91446" marR="91446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B Lotus" charset="-78"/>
                      </a:endParaRPr>
                    </a:p>
                  </a:txBody>
                  <a:tcPr marL="91446" marR="91446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463883">
                <a:tc>
                  <a:txBody>
                    <a:bodyPr/>
                    <a:lstStyle/>
                    <a:p>
                      <a:pPr marL="342900" marR="0" lvl="0" indent="-34290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fa-IR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</a:t>
                      </a:r>
                      <a:endParaRPr kumimoji="0" lang="fa-I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Times New Roman" pitchFamily="18" charset="0"/>
                        <a:cs typeface="B Lotus" charset="-78"/>
                      </a:endParaRPr>
                    </a:p>
                  </a:txBody>
                  <a:tcPr marL="91446" marR="91446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fa-IR" sz="1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</a:t>
                      </a:r>
                      <a:endParaRPr kumimoji="0" lang="fa-I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Times New Roman" pitchFamily="18" charset="0"/>
                        <a:cs typeface="B Lotus" charset="-78"/>
                      </a:endParaRPr>
                    </a:p>
                  </a:txBody>
                  <a:tcPr marL="91446" marR="91446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fa-IR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</a:t>
                      </a:r>
                      <a:endParaRPr kumimoji="0" lang="fa-I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Times New Roman" pitchFamily="18" charset="0"/>
                        <a:cs typeface="B Lotus" charset="-78"/>
                      </a:endParaRPr>
                    </a:p>
                  </a:txBody>
                  <a:tcPr marL="91446" marR="91446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20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H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B Lotus" charset="-78"/>
                      </a:endParaRPr>
                    </a:p>
                  </a:txBody>
                  <a:tcPr marL="91446" marR="91446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465418">
                <a:tc>
                  <a:txBody>
                    <a:bodyPr/>
                    <a:lstStyle/>
                    <a:p>
                      <a:pPr marL="342900" marR="0" lvl="0" indent="-34290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fa-IR" sz="1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</a:t>
                      </a:r>
                      <a:endParaRPr kumimoji="0" lang="fa-I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Times New Roman" pitchFamily="18" charset="0"/>
                        <a:cs typeface="B Lotus" charset="-78"/>
                      </a:endParaRPr>
                    </a:p>
                  </a:txBody>
                  <a:tcPr marL="91446" marR="91446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fa-IR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79</a:t>
                      </a:r>
                      <a:endParaRPr kumimoji="0" lang="fa-I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Times New Roman" pitchFamily="18" charset="0"/>
                        <a:cs typeface="B Lotus" charset="-78"/>
                      </a:endParaRPr>
                    </a:p>
                  </a:txBody>
                  <a:tcPr marL="91446" marR="91446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fa-IR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99</a:t>
                      </a:r>
                      <a:endParaRPr kumimoji="0" lang="fa-I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Times New Roman" pitchFamily="18" charset="0"/>
                        <a:cs typeface="B Lotus" charset="-78"/>
                      </a:endParaRPr>
                    </a:p>
                  </a:txBody>
                  <a:tcPr marL="91446" marR="91446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20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SiMe</a:t>
                      </a:r>
                      <a:r>
                        <a:rPr kumimoji="0" lang="en-US" sz="2000" b="1" u="none" strike="noStrike" cap="none" normalizeH="0" baseline="-3000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en-US" sz="20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Bu-t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B Lotus" charset="-78"/>
                      </a:endParaRPr>
                    </a:p>
                  </a:txBody>
                  <a:tcPr marL="91446" marR="91446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463883">
                <a:tc>
                  <a:txBody>
                    <a:bodyPr/>
                    <a:lstStyle/>
                    <a:p>
                      <a:pPr marL="342900" marR="0" lvl="0" indent="-34290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fa-IR" sz="1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</a:t>
                      </a:r>
                      <a:endParaRPr kumimoji="0" lang="fa-I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Times New Roman" pitchFamily="18" charset="0"/>
                        <a:cs typeface="B Lotus" charset="-78"/>
                      </a:endParaRPr>
                    </a:p>
                  </a:txBody>
                  <a:tcPr marL="91446" marR="91446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fa-IR" sz="1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79</a:t>
                      </a:r>
                      <a:endParaRPr kumimoji="0" lang="fa-I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Times New Roman" pitchFamily="18" charset="0"/>
                        <a:cs typeface="B Lotus" charset="-78"/>
                      </a:endParaRPr>
                    </a:p>
                  </a:txBody>
                  <a:tcPr marL="91446" marR="91446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fa-IR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97</a:t>
                      </a:r>
                      <a:endParaRPr kumimoji="0" lang="fa-I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Times New Roman" pitchFamily="18" charset="0"/>
                        <a:cs typeface="B Lotus" charset="-78"/>
                      </a:endParaRPr>
                    </a:p>
                  </a:txBody>
                  <a:tcPr marL="91446" marR="91446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20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SiMe</a:t>
                      </a:r>
                      <a:r>
                        <a:rPr kumimoji="0" lang="en-US" sz="2000" b="1" u="none" strike="noStrike" cap="none" normalizeH="0" baseline="-3000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en-US" sz="20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Th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B Lotus" charset="-78"/>
                      </a:endParaRPr>
                    </a:p>
                  </a:txBody>
                  <a:tcPr marL="91446" marR="91446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465418">
                <a:tc>
                  <a:txBody>
                    <a:bodyPr/>
                    <a:lstStyle/>
                    <a:p>
                      <a:pPr marL="342900" marR="0" lvl="0" indent="-34290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fa-IR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kumimoji="0" lang="fa-I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Times New Roman" pitchFamily="18" charset="0"/>
                        <a:cs typeface="B Lotus" charset="-78"/>
                      </a:endParaRPr>
                    </a:p>
                  </a:txBody>
                  <a:tcPr marL="91446" marR="91446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fa-IR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89</a:t>
                      </a:r>
                      <a:endParaRPr kumimoji="0" lang="fa-I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Times New Roman" pitchFamily="18" charset="0"/>
                        <a:cs typeface="B Lotus" charset="-78"/>
                      </a:endParaRPr>
                    </a:p>
                  </a:txBody>
                  <a:tcPr marL="91446" marR="91446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fa-IR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96</a:t>
                      </a:r>
                      <a:endParaRPr kumimoji="0" lang="fa-I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Times New Roman" pitchFamily="18" charset="0"/>
                        <a:cs typeface="B Lotus" charset="-78"/>
                      </a:endParaRPr>
                    </a:p>
                  </a:txBody>
                  <a:tcPr marL="91446" marR="91446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SiPh</a:t>
                      </a:r>
                      <a:r>
                        <a:rPr kumimoji="0" lang="en-US" sz="2000" b="1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Bu- t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sto MT" pitchFamily="18" charset="0"/>
                        <a:ea typeface="Times New Roman" pitchFamily="18" charset="0"/>
                        <a:cs typeface="B Lotus" charset="-78"/>
                      </a:endParaRPr>
                    </a:p>
                  </a:txBody>
                  <a:tcPr marL="91446" marR="91446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378426"/>
              </p:ext>
            </p:extLst>
          </p:nvPr>
        </p:nvGraphicFramePr>
        <p:xfrm>
          <a:off x="1320800" y="5291138"/>
          <a:ext cx="1273175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86" name="CS ChemDraw Drawing" r:id="rId7" imgW="906192" imgH="916964" progId="ChemDraw.Document.6.0">
                  <p:embed/>
                </p:oleObj>
              </mc:Choice>
              <mc:Fallback>
                <p:oleObj name="CS ChemDraw Drawing" r:id="rId7" imgW="906192" imgH="91696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20800" y="5291138"/>
                        <a:ext cx="1273175" cy="1323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0997407"/>
              </p:ext>
            </p:extLst>
          </p:nvPr>
        </p:nvGraphicFramePr>
        <p:xfrm>
          <a:off x="2590800" y="3232150"/>
          <a:ext cx="1636713" cy="131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87" name="CS ChemDraw Drawing" r:id="rId9" imgW="1061947" imgH="852990" progId="ChemDraw.Document.6.0">
                  <p:embed/>
                </p:oleObj>
              </mc:Choice>
              <mc:Fallback>
                <p:oleObj name="CS ChemDraw Drawing" r:id="rId9" imgW="1061947" imgH="85299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590800" y="3232150"/>
                        <a:ext cx="1636713" cy="1312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8"/>
          <p:cNvSpPr/>
          <p:nvPr/>
        </p:nvSpPr>
        <p:spPr>
          <a:xfrm>
            <a:off x="11441357" y="6132660"/>
            <a:ext cx="640080" cy="640080"/>
          </a:xfrm>
          <a:prstGeom prst="ellipse">
            <a:avLst/>
          </a:prstGeom>
          <a:solidFill>
            <a:srgbClr val="98C723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rtlCol="1" anchor="ctr"/>
          <a:lstStyle/>
          <a:p>
            <a:pPr algn="ctr" defTabSz="685783">
              <a:defRPr/>
            </a:pPr>
            <a:r>
              <a:rPr lang="en-US" kern="0" dirty="0" smtClean="0">
                <a:solidFill>
                  <a:prstClr val="black"/>
                </a:solidFill>
                <a:latin typeface="Calibri"/>
                <a:cs typeface="B Fantezy" panose="00000400000000000000" pitchFamily="2" charset="-78"/>
              </a:rPr>
              <a:t>24</a:t>
            </a:r>
            <a:endParaRPr lang="fa-IR" kern="0" dirty="0">
              <a:solidFill>
                <a:prstClr val="black"/>
              </a:solidFill>
              <a:latin typeface="Calibri"/>
              <a:cs typeface="B Fantezy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5089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090776" y="237258"/>
            <a:ext cx="9853449" cy="4029898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C000"/>
            </a:solidFill>
          </a:ln>
          <a:effectLst>
            <a:glow rad="228600">
              <a:srgbClr val="FF3399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7846536"/>
              </p:ext>
            </p:extLst>
          </p:nvPr>
        </p:nvGraphicFramePr>
        <p:xfrm>
          <a:off x="2109115" y="237258"/>
          <a:ext cx="7633975" cy="3740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68" name="CS ChemDraw Drawing" r:id="rId3" imgW="6212959" imgH="3046200" progId="ChemDraw.Document.6.0">
                  <p:embed/>
                </p:oleObj>
              </mc:Choice>
              <mc:Fallback>
                <p:oleObj name="CS ChemDraw Drawing" r:id="rId3" imgW="6212959" imgH="30462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09115" y="237258"/>
                        <a:ext cx="7633975" cy="37402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8501235"/>
              </p:ext>
            </p:extLst>
          </p:nvPr>
        </p:nvGraphicFramePr>
        <p:xfrm>
          <a:off x="1817015" y="3532188"/>
          <a:ext cx="3665537" cy="332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69" name="CS ChemDraw Drawing" r:id="rId5" imgW="2472928" imgH="2242878" progId="ChemDraw.Document.6.0">
                  <p:embed/>
                </p:oleObj>
              </mc:Choice>
              <mc:Fallback>
                <p:oleObj name="CS ChemDraw Drawing" r:id="rId5" imgW="2472928" imgH="224287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17015" y="3532188"/>
                        <a:ext cx="3665537" cy="3325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82552" y="3809894"/>
            <a:ext cx="16001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Scheme 2.19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11441357" y="6132660"/>
            <a:ext cx="640080" cy="640080"/>
          </a:xfrm>
          <a:prstGeom prst="ellipse">
            <a:avLst/>
          </a:prstGeom>
          <a:solidFill>
            <a:srgbClr val="98C723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rtlCol="1" anchor="ctr"/>
          <a:lstStyle/>
          <a:p>
            <a:pPr algn="ctr" defTabSz="685783">
              <a:defRPr/>
            </a:pPr>
            <a:r>
              <a:rPr lang="en-US" kern="0" dirty="0" smtClean="0">
                <a:solidFill>
                  <a:prstClr val="black"/>
                </a:solidFill>
                <a:latin typeface="Calibri"/>
                <a:cs typeface="B Fantezy" panose="00000400000000000000" pitchFamily="2" charset="-78"/>
              </a:rPr>
              <a:t>25</a:t>
            </a:r>
            <a:endParaRPr lang="fa-IR" kern="0" dirty="0">
              <a:solidFill>
                <a:prstClr val="black"/>
              </a:solidFill>
              <a:latin typeface="Calibri"/>
              <a:cs typeface="B Fantezy" panose="00000400000000000000" pitchFamily="2" charset="-78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9842516"/>
              </p:ext>
            </p:extLst>
          </p:nvPr>
        </p:nvGraphicFramePr>
        <p:xfrm>
          <a:off x="6017500" y="3589129"/>
          <a:ext cx="3531831" cy="3268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70" name="CS ChemDraw Drawing" r:id="rId7" imgW="2473198" imgH="2288767" progId="ChemDraw.Document.6.0">
                  <p:embed/>
                </p:oleObj>
              </mc:Choice>
              <mc:Fallback>
                <p:oleObj name="CS ChemDraw Drawing" r:id="rId7" imgW="2473198" imgH="228876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17500" y="3589129"/>
                        <a:ext cx="3531831" cy="32688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074758" y="4992731"/>
            <a:ext cx="1326004" cy="461665"/>
          </a:xfrm>
          <a:prstGeom prst="rect">
            <a:avLst/>
          </a:prstGeom>
          <a:solidFill>
            <a:srgbClr val="00FF99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R</a:t>
            </a:r>
            <a:r>
              <a:rPr lang="en-US" sz="2400" baseline="30000" dirty="0"/>
              <a:t>2</a:t>
            </a:r>
            <a:r>
              <a:rPr lang="en-US" sz="2400" dirty="0"/>
              <a:t> &gt;&gt;&gt; </a:t>
            </a:r>
            <a:r>
              <a:rPr lang="en-US" sz="2400" dirty="0" smtClean="0"/>
              <a:t>R</a:t>
            </a:r>
            <a:r>
              <a:rPr lang="en-US" sz="2400" baseline="30000" dirty="0" smtClean="0"/>
              <a:t>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6527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441357" y="6132660"/>
            <a:ext cx="640080" cy="640080"/>
          </a:xfrm>
          <a:prstGeom prst="ellipse">
            <a:avLst/>
          </a:prstGeom>
          <a:solidFill>
            <a:srgbClr val="98C723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rtlCol="1" anchor="ctr"/>
          <a:lstStyle/>
          <a:p>
            <a:pPr algn="ctr" defTabSz="685783">
              <a:defRPr/>
            </a:pPr>
            <a:r>
              <a:rPr lang="en-US" kern="0" dirty="0" smtClean="0">
                <a:solidFill>
                  <a:prstClr val="black"/>
                </a:solidFill>
                <a:latin typeface="Calibri"/>
                <a:cs typeface="B Fantezy" panose="00000400000000000000" pitchFamily="2" charset="-78"/>
              </a:rPr>
              <a:t>26</a:t>
            </a:r>
            <a:endParaRPr lang="fa-IR" kern="0" dirty="0">
              <a:solidFill>
                <a:prstClr val="black"/>
              </a:solidFill>
              <a:latin typeface="Calibri"/>
              <a:cs typeface="B Fantezy" panose="00000400000000000000" pitchFamily="2" charset="-78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157163" y="437283"/>
            <a:ext cx="11815761" cy="3134593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C000"/>
            </a:solidFill>
          </a:ln>
          <a:effectLst>
            <a:glow rad="228600">
              <a:srgbClr val="FF3399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9279077"/>
              </p:ext>
            </p:extLst>
          </p:nvPr>
        </p:nvGraphicFramePr>
        <p:xfrm>
          <a:off x="352425" y="1017588"/>
          <a:ext cx="7572375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03" name="CS ChemDraw Drawing" r:id="rId3" imgW="6200812" imgH="1226578" progId="ChemDraw.Document.6.0">
                  <p:embed/>
                </p:oleObj>
              </mc:Choice>
              <mc:Fallback>
                <p:oleObj name="CS ChemDraw Drawing" r:id="rId3" imgW="6200812" imgH="122657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2425" y="1017588"/>
                        <a:ext cx="7572375" cy="149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030273"/>
              </p:ext>
            </p:extLst>
          </p:nvPr>
        </p:nvGraphicFramePr>
        <p:xfrm>
          <a:off x="8009832" y="1081882"/>
          <a:ext cx="3777356" cy="1268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04" name="CS ChemDraw Drawing" r:id="rId5" imgW="3186382" imgH="1069477" progId="ChemDraw.Document.6.0">
                  <p:embed/>
                </p:oleObj>
              </mc:Choice>
              <mc:Fallback>
                <p:oleObj name="CS ChemDraw Drawing" r:id="rId5" imgW="3186382" imgH="106947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009832" y="1081882"/>
                        <a:ext cx="3777356" cy="12685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64984" y="3096493"/>
            <a:ext cx="16001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Scheme 2.20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7960702"/>
              </p:ext>
            </p:extLst>
          </p:nvPr>
        </p:nvGraphicFramePr>
        <p:xfrm>
          <a:off x="4421462" y="3841406"/>
          <a:ext cx="3287161" cy="2931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05" name="CS ChemDraw Drawing" r:id="rId7" imgW="2150079" imgH="1912209" progId="ChemDraw.Document.6.0">
                  <p:embed/>
                </p:oleObj>
              </mc:Choice>
              <mc:Fallback>
                <p:oleObj name="CS ChemDraw Drawing" r:id="rId7" imgW="2150079" imgH="1912209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1462" y="3841406"/>
                        <a:ext cx="3287161" cy="2931334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234883"/>
              </p:ext>
            </p:extLst>
          </p:nvPr>
        </p:nvGraphicFramePr>
        <p:xfrm>
          <a:off x="4457865" y="3609257"/>
          <a:ext cx="3214353" cy="3214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06" name="CS ChemDraw Drawing" r:id="rId9" imgW="2229172" imgH="2229111" progId="ChemDraw.Document.6.0">
                  <p:embed/>
                </p:oleObj>
              </mc:Choice>
              <mc:Fallback>
                <p:oleObj name="CS ChemDraw Drawing" r:id="rId9" imgW="2229172" imgH="222911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457865" y="3609257"/>
                        <a:ext cx="3214353" cy="321435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917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391941" y="1843314"/>
            <a:ext cx="11329987" cy="4441371"/>
          </a:xfrm>
          <a:prstGeom prst="flowChartAlternateProcess">
            <a:avLst/>
          </a:prstGeom>
          <a:solidFill>
            <a:srgbClr val="B7DEE8"/>
          </a:solidFill>
          <a:ln w="3810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" name="Rounded Rectangle 2"/>
          <p:cNvSpPr/>
          <p:nvPr/>
        </p:nvSpPr>
        <p:spPr>
          <a:xfrm>
            <a:off x="3912848" y="287521"/>
            <a:ext cx="4288177" cy="108887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gradFill flip="none" rotWithShape="1">
              <a:gsLst>
                <a:gs pos="54000">
                  <a:srgbClr val="60943D"/>
                </a:gs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Allylic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Strain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5865061"/>
              </p:ext>
            </p:extLst>
          </p:nvPr>
        </p:nvGraphicFramePr>
        <p:xfrm>
          <a:off x="1023938" y="2782888"/>
          <a:ext cx="10066337" cy="329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43" name="CS ChemDraw Drawing" r:id="rId3" imgW="6830314" imgH="2242878" progId="ChemDraw.Document.6.0">
                  <p:embed/>
                </p:oleObj>
              </mc:Choice>
              <mc:Fallback>
                <p:oleObj name="CS ChemDraw Drawing" r:id="rId3" imgW="6830314" imgH="224287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3938" y="2782888"/>
                        <a:ext cx="10066337" cy="329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Block Arc 8"/>
          <p:cNvSpPr/>
          <p:nvPr/>
        </p:nvSpPr>
        <p:spPr>
          <a:xfrm rot="10800000">
            <a:off x="6838697" y="4213054"/>
            <a:ext cx="1132115" cy="565603"/>
          </a:xfrm>
          <a:prstGeom prst="blockArc">
            <a:avLst/>
          </a:prstGeom>
          <a:solidFill>
            <a:srgbClr val="00FA0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Block Arc 9"/>
          <p:cNvSpPr/>
          <p:nvPr/>
        </p:nvSpPr>
        <p:spPr>
          <a:xfrm rot="10800000">
            <a:off x="1480457" y="4213055"/>
            <a:ext cx="1132115" cy="565603"/>
          </a:xfrm>
          <a:prstGeom prst="blockArc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1441357" y="6132660"/>
            <a:ext cx="640080" cy="640080"/>
          </a:xfrm>
          <a:prstGeom prst="ellipse">
            <a:avLst/>
          </a:prstGeom>
          <a:solidFill>
            <a:srgbClr val="98C723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rtlCol="1" anchor="ctr"/>
          <a:lstStyle/>
          <a:p>
            <a:pPr algn="ctr" defTabSz="685783">
              <a:defRPr/>
            </a:pPr>
            <a:r>
              <a:rPr lang="en-US" kern="0" dirty="0" smtClean="0">
                <a:solidFill>
                  <a:prstClr val="black"/>
                </a:solidFill>
                <a:latin typeface="Calibri"/>
                <a:cs typeface="B Fantezy" panose="00000400000000000000" pitchFamily="2" charset="-78"/>
              </a:rPr>
              <a:t>27</a:t>
            </a:r>
            <a:endParaRPr lang="fa-IR" kern="0" dirty="0">
              <a:solidFill>
                <a:prstClr val="black"/>
              </a:solidFill>
              <a:latin typeface="Calibri"/>
              <a:cs typeface="B Fantezy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8573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028700" y="936278"/>
            <a:ext cx="10333183" cy="5107395"/>
          </a:xfrm>
          <a:prstGeom prst="flowChartAlternateProcess">
            <a:avLst/>
          </a:prstGeom>
          <a:solidFill>
            <a:srgbClr val="B7DEE8"/>
          </a:solidFill>
          <a:ln w="3810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093982"/>
              </p:ext>
            </p:extLst>
          </p:nvPr>
        </p:nvGraphicFramePr>
        <p:xfrm>
          <a:off x="2772949" y="2344738"/>
          <a:ext cx="6844683" cy="309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63" name="CS ChemDraw Drawing" r:id="rId3" imgW="4533657" imgH="2052305" progId="ChemDraw.Document.6.0">
                  <p:embed/>
                </p:oleObj>
              </mc:Choice>
              <mc:Fallback>
                <p:oleObj name="CS ChemDraw Drawing" r:id="rId3" imgW="4533657" imgH="205230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72949" y="2344738"/>
                        <a:ext cx="6844683" cy="309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84037" y="5472112"/>
            <a:ext cx="1422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Figure 2.16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88221" y="1240398"/>
            <a:ext cx="45375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rtl="1"/>
            <a:r>
              <a:rPr lang="en-US" sz="2000" dirty="0" err="1">
                <a:effectLst>
                  <a:glow rad="101600">
                    <a:schemeClr val="bg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ijaya" pitchFamily="34" charset="0"/>
              </a:rPr>
              <a:t>Allylic</a:t>
            </a:r>
            <a:r>
              <a:rPr lang="en-US" sz="2000" dirty="0">
                <a:effectLst>
                  <a:glow rad="101600">
                    <a:schemeClr val="bg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ijaya" pitchFamily="34" charset="0"/>
              </a:rPr>
              <a:t> strain for the </a:t>
            </a:r>
            <a:r>
              <a:rPr lang="el-GR" sz="2000" dirty="0">
                <a:effectLst>
                  <a:glow rad="101600">
                    <a:schemeClr val="bg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ijaya" pitchFamily="34" charset="0"/>
              </a:rPr>
              <a:t>β</a:t>
            </a:r>
            <a:r>
              <a:rPr lang="en-US" sz="2000" dirty="0">
                <a:effectLst>
                  <a:glow rad="101600">
                    <a:schemeClr val="bg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ijaya" pitchFamily="34" charset="0"/>
              </a:rPr>
              <a:t>-substituted system</a:t>
            </a:r>
            <a:endParaRPr lang="fa-IR" sz="2000" dirty="0">
              <a:effectLst>
                <a:glow rad="101600">
                  <a:schemeClr val="bg2">
                    <a:lumMod val="5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11441357" y="6132660"/>
            <a:ext cx="640080" cy="640080"/>
          </a:xfrm>
          <a:prstGeom prst="ellipse">
            <a:avLst/>
          </a:prstGeom>
          <a:solidFill>
            <a:srgbClr val="98C723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rtlCol="1" anchor="ctr"/>
          <a:lstStyle/>
          <a:p>
            <a:pPr algn="ctr" defTabSz="685783">
              <a:defRPr/>
            </a:pPr>
            <a:r>
              <a:rPr lang="en-US" kern="0" dirty="0" smtClean="0">
                <a:solidFill>
                  <a:prstClr val="black"/>
                </a:solidFill>
                <a:latin typeface="Calibri"/>
                <a:cs typeface="B Fantezy" panose="00000400000000000000" pitchFamily="2" charset="-78"/>
              </a:rPr>
              <a:t>28</a:t>
            </a:r>
            <a:endParaRPr lang="fa-IR" kern="0" dirty="0">
              <a:solidFill>
                <a:prstClr val="black"/>
              </a:solidFill>
              <a:latin typeface="Calibri"/>
              <a:cs typeface="B Fantezy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0165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3"/>
          <p:cNvGrpSpPr>
            <a:grpSpLocks/>
          </p:cNvGrpSpPr>
          <p:nvPr/>
        </p:nvGrpSpPr>
        <p:grpSpPr bwMode="auto">
          <a:xfrm flipH="1">
            <a:off x="3297058" y="1717532"/>
            <a:ext cx="5204597" cy="719138"/>
            <a:chOff x="1510" y="1170"/>
            <a:chExt cx="2999" cy="453"/>
          </a:xfrm>
        </p:grpSpPr>
        <p:sp>
          <p:nvSpPr>
            <p:cNvPr id="3" name="AutoShape 12"/>
            <p:cNvSpPr>
              <a:spLocks noChangeArrowheads="1"/>
            </p:cNvSpPr>
            <p:nvPr/>
          </p:nvSpPr>
          <p:spPr bwMode="gray">
            <a:xfrm>
              <a:off x="1510" y="122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C5A66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" name="Text Box 13"/>
            <p:cNvSpPr txBox="1">
              <a:spLocks noChangeArrowheads="1"/>
            </p:cNvSpPr>
            <p:nvPr/>
          </p:nvSpPr>
          <p:spPr bwMode="gray">
            <a:xfrm>
              <a:off x="1541" y="1248"/>
              <a:ext cx="2483" cy="33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perspectiveFront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Cram Addition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" name="Oval 4"/>
            <p:cNvSpPr>
              <a:spLocks noChangeArrowheads="1"/>
            </p:cNvSpPr>
            <p:nvPr/>
          </p:nvSpPr>
          <p:spPr bwMode="gray">
            <a:xfrm rot="1758052">
              <a:off x="3984" y="1206"/>
              <a:ext cx="514" cy="41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gray">
            <a:xfrm rot="1758052">
              <a:off x="3995" y="1174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A67A32"/>
                </a:gs>
                <a:gs pos="100000">
                  <a:srgbClr val="A67A32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Text Box 18"/>
            <p:cNvSpPr txBox="1">
              <a:spLocks noChangeArrowheads="1"/>
            </p:cNvSpPr>
            <p:nvPr/>
          </p:nvSpPr>
          <p:spPr bwMode="gray">
            <a:xfrm>
              <a:off x="4101" y="1170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 smtClean="0">
                  <a:solidFill>
                    <a:srgbClr val="FFFFFF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8" name="Group 43"/>
          <p:cNvGrpSpPr>
            <a:grpSpLocks/>
          </p:cNvGrpSpPr>
          <p:nvPr/>
        </p:nvGrpSpPr>
        <p:grpSpPr bwMode="auto">
          <a:xfrm flipH="1">
            <a:off x="3335315" y="2663399"/>
            <a:ext cx="5204597" cy="719138"/>
            <a:chOff x="1510" y="1170"/>
            <a:chExt cx="2999" cy="453"/>
          </a:xfrm>
        </p:grpSpPr>
        <p:sp>
          <p:nvSpPr>
            <p:cNvPr id="9" name="AutoShape 12"/>
            <p:cNvSpPr>
              <a:spLocks noChangeArrowheads="1"/>
            </p:cNvSpPr>
            <p:nvPr/>
          </p:nvSpPr>
          <p:spPr bwMode="gray">
            <a:xfrm>
              <a:off x="1510" y="122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C5A66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Text Box 13"/>
            <p:cNvSpPr txBox="1">
              <a:spLocks noChangeArrowheads="1"/>
            </p:cNvSpPr>
            <p:nvPr/>
          </p:nvSpPr>
          <p:spPr bwMode="gray">
            <a:xfrm>
              <a:off x="1525" y="1248"/>
              <a:ext cx="2483" cy="33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perspectiveFront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Anh-Felkin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Addition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Oval 15"/>
            <p:cNvSpPr>
              <a:spLocks noChangeArrowheads="1"/>
            </p:cNvSpPr>
            <p:nvPr/>
          </p:nvSpPr>
          <p:spPr bwMode="gray">
            <a:xfrm rot="1758052">
              <a:off x="3984" y="1206"/>
              <a:ext cx="514" cy="41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Oval 16"/>
            <p:cNvSpPr>
              <a:spLocks noChangeArrowheads="1"/>
            </p:cNvSpPr>
            <p:nvPr/>
          </p:nvSpPr>
          <p:spPr bwMode="gray">
            <a:xfrm rot="1758052">
              <a:off x="3995" y="1174"/>
              <a:ext cx="514" cy="41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Text Box 18"/>
            <p:cNvSpPr txBox="1">
              <a:spLocks noChangeArrowheads="1"/>
            </p:cNvSpPr>
            <p:nvPr/>
          </p:nvSpPr>
          <p:spPr bwMode="gray">
            <a:xfrm>
              <a:off x="4111" y="1170"/>
              <a:ext cx="23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 smtClean="0">
                  <a:solidFill>
                    <a:srgbClr val="FFFFFF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4" name="Group 43"/>
          <p:cNvGrpSpPr>
            <a:grpSpLocks/>
          </p:cNvGrpSpPr>
          <p:nvPr/>
        </p:nvGrpSpPr>
        <p:grpSpPr bwMode="auto">
          <a:xfrm flipH="1">
            <a:off x="3305812" y="3568932"/>
            <a:ext cx="5234100" cy="719138"/>
            <a:chOff x="1493" y="1170"/>
            <a:chExt cx="3016" cy="453"/>
          </a:xfrm>
        </p:grpSpPr>
        <p:sp>
          <p:nvSpPr>
            <p:cNvPr id="15" name="AutoShape 12"/>
            <p:cNvSpPr>
              <a:spLocks noChangeArrowheads="1"/>
            </p:cNvSpPr>
            <p:nvPr/>
          </p:nvSpPr>
          <p:spPr bwMode="gray">
            <a:xfrm>
              <a:off x="1510" y="122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C5A66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gray">
            <a:xfrm>
              <a:off x="1493" y="1248"/>
              <a:ext cx="2483" cy="33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perspectiveFront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gray">
            <a:xfrm rot="1758052">
              <a:off x="3984" y="1206"/>
              <a:ext cx="514" cy="41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gray">
            <a:xfrm rot="1758052">
              <a:off x="3995" y="1174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A67A32"/>
                </a:gs>
                <a:gs pos="100000">
                  <a:srgbClr val="A67A32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gray">
            <a:xfrm>
              <a:off x="4111" y="1170"/>
              <a:ext cx="23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 smtClean="0">
                  <a:solidFill>
                    <a:srgbClr val="FFFFFF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20" name="Group 43"/>
          <p:cNvGrpSpPr>
            <a:grpSpLocks/>
          </p:cNvGrpSpPr>
          <p:nvPr/>
        </p:nvGrpSpPr>
        <p:grpSpPr bwMode="auto">
          <a:xfrm flipH="1">
            <a:off x="3303039" y="4468144"/>
            <a:ext cx="5261868" cy="719138"/>
            <a:chOff x="1477" y="1170"/>
            <a:chExt cx="3032" cy="453"/>
          </a:xfrm>
        </p:grpSpPr>
        <p:sp>
          <p:nvSpPr>
            <p:cNvPr id="21" name="AutoShape 12"/>
            <p:cNvSpPr>
              <a:spLocks noChangeArrowheads="1"/>
            </p:cNvSpPr>
            <p:nvPr/>
          </p:nvSpPr>
          <p:spPr bwMode="gray">
            <a:xfrm>
              <a:off x="1510" y="122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C5A66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" name="Text Box 13"/>
            <p:cNvSpPr txBox="1">
              <a:spLocks noChangeArrowheads="1"/>
            </p:cNvSpPr>
            <p:nvPr/>
          </p:nvSpPr>
          <p:spPr bwMode="gray">
            <a:xfrm>
              <a:off x="1477" y="1248"/>
              <a:ext cx="2483" cy="33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perspectiveFront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Dipolar 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Addition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Oval 15"/>
            <p:cNvSpPr>
              <a:spLocks noChangeArrowheads="1"/>
            </p:cNvSpPr>
            <p:nvPr/>
          </p:nvSpPr>
          <p:spPr bwMode="gray">
            <a:xfrm rot="1758052">
              <a:off x="3984" y="1206"/>
              <a:ext cx="514" cy="41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Oval 16"/>
            <p:cNvSpPr>
              <a:spLocks noChangeArrowheads="1"/>
            </p:cNvSpPr>
            <p:nvPr/>
          </p:nvSpPr>
          <p:spPr bwMode="gray">
            <a:xfrm rot="1758052">
              <a:off x="3995" y="1174"/>
              <a:ext cx="514" cy="41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Text Box 18"/>
            <p:cNvSpPr txBox="1">
              <a:spLocks noChangeArrowheads="1"/>
            </p:cNvSpPr>
            <p:nvPr/>
          </p:nvSpPr>
          <p:spPr bwMode="gray">
            <a:xfrm>
              <a:off x="4111" y="1170"/>
              <a:ext cx="23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 smtClean="0">
                  <a:solidFill>
                    <a:srgbClr val="FFFFFF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26" name="Group 43"/>
          <p:cNvGrpSpPr>
            <a:grpSpLocks/>
          </p:cNvGrpSpPr>
          <p:nvPr/>
        </p:nvGrpSpPr>
        <p:grpSpPr bwMode="auto">
          <a:xfrm flipH="1">
            <a:off x="3357966" y="5363211"/>
            <a:ext cx="5440620" cy="719138"/>
            <a:chOff x="1374" y="1170"/>
            <a:chExt cx="3135" cy="453"/>
          </a:xfrm>
        </p:grpSpPr>
        <p:sp>
          <p:nvSpPr>
            <p:cNvPr id="27" name="AutoShape 12"/>
            <p:cNvSpPr>
              <a:spLocks noChangeArrowheads="1"/>
            </p:cNvSpPr>
            <p:nvPr/>
          </p:nvSpPr>
          <p:spPr bwMode="gray">
            <a:xfrm>
              <a:off x="1510" y="122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C5A66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Text Box 13"/>
            <p:cNvSpPr txBox="1">
              <a:spLocks noChangeArrowheads="1"/>
            </p:cNvSpPr>
            <p:nvPr/>
          </p:nvSpPr>
          <p:spPr bwMode="gray">
            <a:xfrm>
              <a:off x="1374" y="1248"/>
              <a:ext cx="2760" cy="33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perspectiveFront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Prelog’s 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Rule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gray">
            <a:xfrm rot="1758052">
              <a:off x="3984" y="1206"/>
              <a:ext cx="514" cy="41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gray">
            <a:xfrm rot="1758052">
              <a:off x="3995" y="1174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A67A32"/>
                </a:gs>
                <a:gs pos="100000">
                  <a:srgbClr val="A67A32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" name="Text Box 18"/>
            <p:cNvSpPr txBox="1">
              <a:spLocks noChangeArrowheads="1"/>
            </p:cNvSpPr>
            <p:nvPr/>
          </p:nvSpPr>
          <p:spPr bwMode="gray">
            <a:xfrm>
              <a:off x="4111" y="1170"/>
              <a:ext cx="23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 smtClean="0">
                  <a:solidFill>
                    <a:srgbClr val="FFFFFF"/>
                  </a:solidFill>
                  <a:latin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32" name="Rectangle 31"/>
          <p:cNvSpPr/>
          <p:nvPr/>
        </p:nvSpPr>
        <p:spPr>
          <a:xfrm>
            <a:off x="4101394" y="3680037"/>
            <a:ext cx="45099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Chelation Controlled Addition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3912848" y="287521"/>
            <a:ext cx="4288177" cy="1088874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67000">
                <a:srgbClr val="00B050"/>
              </a:gs>
              <a:gs pos="100000">
                <a:schemeClr val="accent6">
                  <a:lumMod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gradFill flip="none" rotWithShape="1">
              <a:gsLst>
                <a:gs pos="54000">
                  <a:srgbClr val="60943D"/>
                </a:gs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Carbonyl Additions</a:t>
            </a:r>
          </a:p>
        </p:txBody>
      </p:sp>
      <p:sp>
        <p:nvSpPr>
          <p:cNvPr id="34" name="Oval 33"/>
          <p:cNvSpPr/>
          <p:nvPr/>
        </p:nvSpPr>
        <p:spPr>
          <a:xfrm>
            <a:off x="11441357" y="6132660"/>
            <a:ext cx="640080" cy="640080"/>
          </a:xfrm>
          <a:prstGeom prst="ellipse">
            <a:avLst/>
          </a:prstGeom>
          <a:solidFill>
            <a:srgbClr val="98C723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rtlCol="1" anchor="ctr"/>
          <a:lstStyle/>
          <a:p>
            <a:pPr algn="ctr" defTabSz="685783">
              <a:defRPr/>
            </a:pPr>
            <a:r>
              <a:rPr lang="en-US" kern="0" dirty="0" smtClean="0">
                <a:solidFill>
                  <a:prstClr val="black"/>
                </a:solidFill>
                <a:latin typeface="Calibri"/>
                <a:cs typeface="B Fantezy" panose="00000400000000000000" pitchFamily="2" charset="-78"/>
              </a:rPr>
              <a:t>2</a:t>
            </a:r>
            <a:endParaRPr lang="fa-IR" kern="0" dirty="0">
              <a:solidFill>
                <a:prstClr val="black"/>
              </a:solidFill>
              <a:latin typeface="Calibri"/>
              <a:cs typeface="B Fantezy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7419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958109" y="1471613"/>
            <a:ext cx="8128867" cy="3938790"/>
          </a:xfrm>
          <a:prstGeom prst="flowChartAlternateProcess">
            <a:avLst/>
          </a:prstGeom>
          <a:solidFill>
            <a:srgbClr val="B7DEE8"/>
          </a:solidFill>
          <a:ln w="3810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TextBox 8"/>
          <p:cNvSpPr txBox="1"/>
          <p:nvPr/>
        </p:nvSpPr>
        <p:spPr>
          <a:xfrm>
            <a:off x="5501802" y="4953202"/>
            <a:ext cx="1422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Figure 2.17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11441357" y="6132660"/>
            <a:ext cx="640080" cy="640080"/>
          </a:xfrm>
          <a:prstGeom prst="ellipse">
            <a:avLst/>
          </a:prstGeom>
          <a:solidFill>
            <a:srgbClr val="98C723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rtlCol="1" anchor="ctr"/>
          <a:lstStyle/>
          <a:p>
            <a:pPr algn="ctr" defTabSz="685783">
              <a:defRPr/>
            </a:pPr>
            <a:r>
              <a:rPr lang="en-US" kern="0" dirty="0" smtClean="0">
                <a:solidFill>
                  <a:prstClr val="black"/>
                </a:solidFill>
                <a:latin typeface="Calibri"/>
                <a:cs typeface="B Fantezy" panose="00000400000000000000" pitchFamily="2" charset="-78"/>
              </a:rPr>
              <a:t>29</a:t>
            </a:r>
            <a:endParaRPr lang="fa-IR" kern="0" dirty="0">
              <a:solidFill>
                <a:prstClr val="black"/>
              </a:solidFill>
              <a:latin typeface="Calibri"/>
              <a:cs typeface="B Fantezy" panose="00000400000000000000" pitchFamily="2" charset="-78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92437"/>
              </p:ext>
            </p:extLst>
          </p:nvPr>
        </p:nvGraphicFramePr>
        <p:xfrm>
          <a:off x="3286210" y="1693040"/>
          <a:ext cx="5472664" cy="3038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85" name="CS ChemDraw Drawing" r:id="rId3" imgW="4137384" imgH="2297675" progId="ChemDraw.Document.6.0">
                  <p:embed/>
                </p:oleObj>
              </mc:Choice>
              <mc:Fallback>
                <p:oleObj name="CS ChemDraw Drawing" r:id="rId3" imgW="4137384" imgH="229767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86210" y="1693040"/>
                        <a:ext cx="5472664" cy="30387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65996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1958110" y="571502"/>
            <a:ext cx="8128866" cy="5743575"/>
          </a:xfrm>
          <a:prstGeom prst="flowChartAlternateProcess">
            <a:avLst/>
          </a:prstGeom>
          <a:solidFill>
            <a:srgbClr val="B7DEE8"/>
          </a:solidFill>
          <a:ln w="3810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65972"/>
              </p:ext>
            </p:extLst>
          </p:nvPr>
        </p:nvGraphicFramePr>
        <p:xfrm>
          <a:off x="2259013" y="2016125"/>
          <a:ext cx="7615237" cy="370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1" name="CS ChemDraw Drawing" r:id="rId3" imgW="6895640" imgH="3448401" progId="ChemDraw.Document.6.0">
                  <p:embed/>
                </p:oleObj>
              </mc:Choice>
              <mc:Fallback>
                <p:oleObj name="CS ChemDraw Drawing" r:id="rId3" imgW="6895640" imgH="344840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59013" y="2016125"/>
                        <a:ext cx="7615237" cy="3705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265887" y="5762698"/>
            <a:ext cx="16001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Scheme 2.21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5169693"/>
              </p:ext>
            </p:extLst>
          </p:nvPr>
        </p:nvGraphicFramePr>
        <p:xfrm>
          <a:off x="4614176" y="673101"/>
          <a:ext cx="2903537" cy="123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2" name="CS ChemDraw Drawing" r:id="rId5" imgW="2902944" imgH="1229547" progId="ChemDraw.Document.6.0">
                  <p:embed/>
                </p:oleObj>
              </mc:Choice>
              <mc:Fallback>
                <p:oleObj name="CS ChemDraw Drawing" r:id="rId5" imgW="2902944" imgH="122954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14176" y="673101"/>
                        <a:ext cx="2903537" cy="1230313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  <a:ln w="28575">
                        <a:solidFill>
                          <a:schemeClr val="tx1"/>
                        </a:solidFill>
                        <a:prstDash val="sysDash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5"/>
          <p:cNvSpPr/>
          <p:nvPr/>
        </p:nvSpPr>
        <p:spPr>
          <a:xfrm>
            <a:off x="11441357" y="6132660"/>
            <a:ext cx="640080" cy="640080"/>
          </a:xfrm>
          <a:prstGeom prst="ellipse">
            <a:avLst/>
          </a:prstGeom>
          <a:solidFill>
            <a:srgbClr val="98C723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rtlCol="1" anchor="ctr"/>
          <a:lstStyle/>
          <a:p>
            <a:pPr algn="ctr" defTabSz="685783">
              <a:defRPr/>
            </a:pPr>
            <a:r>
              <a:rPr lang="en-US" kern="0" dirty="0" smtClean="0">
                <a:solidFill>
                  <a:prstClr val="black"/>
                </a:solidFill>
                <a:latin typeface="Calibri"/>
                <a:cs typeface="B Fantezy" panose="00000400000000000000" pitchFamily="2" charset="-78"/>
              </a:rPr>
              <a:t>30</a:t>
            </a:r>
            <a:endParaRPr lang="fa-IR" kern="0" dirty="0">
              <a:solidFill>
                <a:prstClr val="black"/>
              </a:solidFill>
              <a:latin typeface="Calibri"/>
              <a:cs typeface="B Fantezy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1399790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441357" y="6132660"/>
            <a:ext cx="640080" cy="640080"/>
          </a:xfrm>
          <a:prstGeom prst="ellipse">
            <a:avLst/>
          </a:prstGeom>
          <a:solidFill>
            <a:srgbClr val="98C723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rtlCol="1" anchor="ctr"/>
          <a:lstStyle/>
          <a:p>
            <a:pPr algn="ctr" defTabSz="685783">
              <a:defRPr/>
            </a:pPr>
            <a:r>
              <a:rPr lang="en-US" kern="0" dirty="0" smtClean="0">
                <a:solidFill>
                  <a:prstClr val="black"/>
                </a:solidFill>
                <a:latin typeface="Calibri"/>
                <a:cs typeface="B Fantezy" panose="00000400000000000000" pitchFamily="2" charset="-78"/>
              </a:rPr>
              <a:t>31</a:t>
            </a:r>
            <a:endParaRPr lang="fa-IR" kern="0" dirty="0">
              <a:solidFill>
                <a:prstClr val="black"/>
              </a:solidFill>
              <a:latin typeface="Calibri"/>
              <a:cs typeface="B Fantezy" panose="00000400000000000000" pitchFamily="2" charset="-78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2827507" y="1938197"/>
            <a:ext cx="6458857" cy="2053231"/>
          </a:xfrm>
          <a:prstGeom prst="flowChartAlternateProcess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  <a:ln w="38100"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Rounded Rectangle 3"/>
          <p:cNvSpPr/>
          <p:nvPr/>
        </p:nvSpPr>
        <p:spPr>
          <a:xfrm>
            <a:off x="3912848" y="287521"/>
            <a:ext cx="4288177" cy="1088874"/>
          </a:xfrm>
          <a:prstGeom prst="roundRect">
            <a:avLst/>
          </a:prstGeom>
          <a:gradFill flip="none" rotWithShape="1">
            <a:gsLst>
              <a:gs pos="39000">
                <a:srgbClr val="9F5FCF"/>
              </a:gs>
              <a:gs pos="0">
                <a:schemeClr val="accent6">
                  <a:lumMod val="67000"/>
                </a:schemeClr>
              </a:gs>
              <a:gs pos="0">
                <a:schemeClr val="accent6">
                  <a:lumMod val="97000"/>
                  <a:lumOff val="3000"/>
                </a:schemeClr>
              </a:gs>
              <a:gs pos="0">
                <a:schemeClr val="accent6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gradFill flip="none" rotWithShape="1">
              <a:gsLst>
                <a:gs pos="54000">
                  <a:srgbClr val="60943D"/>
                </a:gs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Baidwin’s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3028472"/>
              </p:ext>
            </p:extLst>
          </p:nvPr>
        </p:nvGraphicFramePr>
        <p:xfrm>
          <a:off x="4040685" y="2072097"/>
          <a:ext cx="4308475" cy="127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49" name="CS ChemDraw Drawing" r:id="rId3" imgW="2613298" imgH="776869" progId="ChemDraw.Document.6.0">
                  <p:embed/>
                </p:oleObj>
              </mc:Choice>
              <mc:Fallback>
                <p:oleObj name="CS ChemDraw Drawing" r:id="rId3" imgW="2613298" imgH="77686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40685" y="2072097"/>
                        <a:ext cx="4308475" cy="1279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lowchart: Alternate Process 6"/>
          <p:cNvSpPr/>
          <p:nvPr/>
        </p:nvSpPr>
        <p:spPr>
          <a:xfrm>
            <a:off x="2827506" y="4553230"/>
            <a:ext cx="6458857" cy="2053231"/>
          </a:xfrm>
          <a:prstGeom prst="flowChartAlternateProcess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  <a:ln w="38100"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2356851"/>
              </p:ext>
            </p:extLst>
          </p:nvPr>
        </p:nvGraphicFramePr>
        <p:xfrm>
          <a:off x="3912848" y="4646675"/>
          <a:ext cx="4564150" cy="1286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50" name="CS ChemDraw Drawing" r:id="rId5" imgW="2698599" imgH="759863" progId="ChemDraw.Document.6.0">
                  <p:embed/>
                </p:oleObj>
              </mc:Choice>
              <mc:Fallback>
                <p:oleObj name="CS ChemDraw Drawing" r:id="rId5" imgW="2698599" imgH="75986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12848" y="4646675"/>
                        <a:ext cx="4564150" cy="12860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94863" y="3591318"/>
            <a:ext cx="16001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Scheme 2.22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4863" y="6206351"/>
            <a:ext cx="16001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Scheme 2.23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167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9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676411"/>
              </p:ext>
            </p:extLst>
          </p:nvPr>
        </p:nvGraphicFramePr>
        <p:xfrm>
          <a:off x="1817688" y="1548341"/>
          <a:ext cx="8412480" cy="4663440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2804160"/>
                <a:gridCol w="2804160"/>
                <a:gridCol w="2804160"/>
              </a:tblGrid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System</a:t>
                      </a:r>
                      <a:endParaRPr lang="en-US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Reaction Type</a:t>
                      </a:r>
                      <a:endParaRPr lang="en-US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518160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Tetrahedral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BF95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3- to 7-Exo-Tet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BF95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Favored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BF95DF"/>
                    </a:solidFill>
                  </a:tcPr>
                </a:tc>
              </a:tr>
              <a:tr h="51816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5- to 6-Endo-Tet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BF95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Disfavored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BF95DF"/>
                    </a:solidFill>
                  </a:tcPr>
                </a:tc>
              </a:tr>
              <a:tr h="518160">
                <a:tc rowSpan="3"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Trigonal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3- to 7-Exo-Trig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Favored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1816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3- to 5-Endo-Trig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Disfavored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18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6- to 7-Endo-Trig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Favored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18160">
                <a:tc rowSpan="3"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Digonal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3- to 4-Exo-Dig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Disfavored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1816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5- to 7-Exo-Dig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Favored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18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3- to 7-Endo-Dig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Favored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71787" y="857250"/>
            <a:ext cx="6472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Table 2.2 Baldwin’s Rules for Ring Closures</a:t>
            </a:r>
            <a:endParaRPr lang="en-US" sz="2400" b="1" dirty="0"/>
          </a:p>
        </p:txBody>
      </p:sp>
      <p:sp>
        <p:nvSpPr>
          <p:cNvPr id="4" name="Oval 3"/>
          <p:cNvSpPr/>
          <p:nvPr/>
        </p:nvSpPr>
        <p:spPr>
          <a:xfrm>
            <a:off x="11441357" y="6132660"/>
            <a:ext cx="640080" cy="640080"/>
          </a:xfrm>
          <a:prstGeom prst="ellipse">
            <a:avLst/>
          </a:prstGeom>
          <a:solidFill>
            <a:srgbClr val="98C723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rtlCol="1" anchor="ctr"/>
          <a:lstStyle/>
          <a:p>
            <a:pPr algn="ctr" defTabSz="685783">
              <a:defRPr/>
            </a:pPr>
            <a:r>
              <a:rPr lang="en-US" kern="0" dirty="0" smtClean="0">
                <a:solidFill>
                  <a:prstClr val="black"/>
                </a:solidFill>
                <a:latin typeface="Calibri"/>
                <a:cs typeface="B Fantezy" panose="00000400000000000000" pitchFamily="2" charset="-78"/>
              </a:rPr>
              <a:t>32</a:t>
            </a:r>
            <a:endParaRPr lang="fa-IR" kern="0" dirty="0">
              <a:solidFill>
                <a:prstClr val="black"/>
              </a:solidFill>
              <a:latin typeface="Calibri"/>
              <a:cs typeface="B Fantezy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155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500188" y="1743075"/>
            <a:ext cx="8743949" cy="3571875"/>
          </a:xfrm>
          <a:prstGeom prst="flowChartAlternateProcess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  <a:ln w="38100"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0623416"/>
              </p:ext>
            </p:extLst>
          </p:nvPr>
        </p:nvGraphicFramePr>
        <p:xfrm>
          <a:off x="2814637" y="2328152"/>
          <a:ext cx="2090011" cy="18437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62" name="CS ChemDraw Drawing" r:id="rId3" imgW="1185310" imgH="1046532" progId="ChemDraw.Document.6.0">
                  <p:embed/>
                </p:oleObj>
              </mc:Choice>
              <mc:Fallback>
                <p:oleObj name="CS ChemDraw Drawing" r:id="rId3" imgW="1185310" imgH="104653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14637" y="2328152"/>
                        <a:ext cx="2090011" cy="18437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4648701"/>
              </p:ext>
            </p:extLst>
          </p:nvPr>
        </p:nvGraphicFramePr>
        <p:xfrm>
          <a:off x="7075985" y="2122618"/>
          <a:ext cx="1547812" cy="197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63" name="CS ChemDraw Drawing" r:id="rId5" imgW="967198" imgH="1229547" progId="ChemDraw.Document.6.0">
                  <p:embed/>
                </p:oleObj>
              </mc:Choice>
              <mc:Fallback>
                <p:oleObj name="CS ChemDraw Drawing" r:id="rId5" imgW="967198" imgH="122954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75985" y="2122618"/>
                        <a:ext cx="1547812" cy="1973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0917336"/>
              </p:ext>
            </p:extLst>
          </p:nvPr>
        </p:nvGraphicFramePr>
        <p:xfrm>
          <a:off x="3644994" y="3362285"/>
          <a:ext cx="537704" cy="523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64" name="CS ChemDraw Drawing" r:id="rId7" imgW="309082" imgH="301516" progId="ChemDraw.Document.6.0">
                  <p:embed/>
                </p:oleObj>
              </mc:Choice>
              <mc:Fallback>
                <p:oleObj name="CS ChemDraw Drawing" r:id="rId7" imgW="309082" imgH="30151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44994" y="3362285"/>
                        <a:ext cx="537704" cy="5239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884429"/>
              </p:ext>
            </p:extLst>
          </p:nvPr>
        </p:nvGraphicFramePr>
        <p:xfrm>
          <a:off x="7901188" y="3390861"/>
          <a:ext cx="533032" cy="519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65" name="CS ChemDraw Drawing" r:id="rId9" imgW="309082" imgH="301516" progId="ChemDraw.Document.6.0">
                  <p:embed/>
                </p:oleObj>
              </mc:Choice>
              <mc:Fallback>
                <p:oleObj name="CS ChemDraw Drawing" r:id="rId9" imgW="309082" imgH="30151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901188" y="3390861"/>
                        <a:ext cx="533032" cy="5193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016138"/>
              </p:ext>
            </p:extLst>
          </p:nvPr>
        </p:nvGraphicFramePr>
        <p:xfrm>
          <a:off x="4401290" y="3066385"/>
          <a:ext cx="656486" cy="23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66" name="CS ChemDraw Drawing" r:id="rId10" imgW="382236" imgH="139826" progId="ChemDraw.Document.6.0">
                  <p:embed/>
                </p:oleObj>
              </mc:Choice>
              <mc:Fallback>
                <p:oleObj name="CS ChemDraw Drawing" r:id="rId10" imgW="382236" imgH="13982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401290" y="3066385"/>
                        <a:ext cx="656486" cy="239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2205364"/>
              </p:ext>
            </p:extLst>
          </p:nvPr>
        </p:nvGraphicFramePr>
        <p:xfrm>
          <a:off x="8552357" y="2662464"/>
          <a:ext cx="217487" cy="64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67" name="CS ChemDraw Drawing" r:id="rId12" imgW="158185" imgH="469145" progId="ChemDraw.Document.6.0">
                  <p:embed/>
                </p:oleObj>
              </mc:Choice>
              <mc:Fallback>
                <p:oleObj name="CS ChemDraw Drawing" r:id="rId12" imgW="158185" imgH="46914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552357" y="2662464"/>
                        <a:ext cx="217487" cy="64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814637" y="4340231"/>
            <a:ext cx="1729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5-Exo-Tet</a:t>
            </a:r>
            <a:endParaRPr lang="en-US" sz="28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36051" y="4374116"/>
            <a:ext cx="1930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6-Endo-Trig</a:t>
            </a:r>
            <a:endParaRPr lang="en-US" sz="28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11441357" y="6132660"/>
            <a:ext cx="640080" cy="640080"/>
          </a:xfrm>
          <a:prstGeom prst="ellipse">
            <a:avLst/>
          </a:prstGeom>
          <a:solidFill>
            <a:srgbClr val="98C723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rtlCol="1" anchor="ctr"/>
          <a:lstStyle/>
          <a:p>
            <a:pPr algn="ctr" defTabSz="685783">
              <a:defRPr/>
            </a:pPr>
            <a:r>
              <a:rPr lang="en-US" kern="0" dirty="0" smtClean="0">
                <a:solidFill>
                  <a:prstClr val="black"/>
                </a:solidFill>
                <a:latin typeface="Calibri"/>
                <a:cs typeface="B Fantezy" panose="00000400000000000000" pitchFamily="2" charset="-78"/>
              </a:rPr>
              <a:t>33</a:t>
            </a:r>
            <a:endParaRPr lang="fa-IR" kern="0" dirty="0">
              <a:solidFill>
                <a:prstClr val="black"/>
              </a:solidFill>
              <a:latin typeface="Calibri"/>
              <a:cs typeface="B Fantezy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9434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100138" y="1100138"/>
            <a:ext cx="9644062" cy="4414838"/>
          </a:xfrm>
          <a:prstGeom prst="flowChartAlternateProcess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  <a:ln w="38100"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2772058"/>
              </p:ext>
            </p:extLst>
          </p:nvPr>
        </p:nvGraphicFramePr>
        <p:xfrm>
          <a:off x="1338262" y="1250951"/>
          <a:ext cx="9163050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8" name="CS ChemDraw Drawing" r:id="rId3" imgW="7113752" imgH="2663705" progId="ChemDraw.Document.6.0">
                  <p:embed/>
                </p:oleObj>
              </mc:Choice>
              <mc:Fallback>
                <p:oleObj name="CS ChemDraw Drawing" r:id="rId3" imgW="7113752" imgH="266370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8262" y="1250951"/>
                        <a:ext cx="9163050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34016" y="4899789"/>
            <a:ext cx="16001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Scheme 2.24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11441357" y="6132660"/>
            <a:ext cx="640080" cy="640080"/>
          </a:xfrm>
          <a:prstGeom prst="ellipse">
            <a:avLst/>
          </a:prstGeom>
          <a:solidFill>
            <a:srgbClr val="98C723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rtlCol="1" anchor="ctr"/>
          <a:lstStyle/>
          <a:p>
            <a:pPr algn="ctr" defTabSz="685783">
              <a:defRPr/>
            </a:pPr>
            <a:r>
              <a:rPr lang="en-US" kern="0" dirty="0" smtClean="0">
                <a:solidFill>
                  <a:prstClr val="black"/>
                </a:solidFill>
                <a:latin typeface="Calibri"/>
                <a:cs typeface="B Fantezy" panose="00000400000000000000" pitchFamily="2" charset="-78"/>
              </a:rPr>
              <a:t>34</a:t>
            </a:r>
            <a:endParaRPr lang="fa-IR" kern="0" dirty="0">
              <a:solidFill>
                <a:prstClr val="black"/>
              </a:solidFill>
              <a:latin typeface="Calibri"/>
              <a:cs typeface="B Fantezy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9556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985837" y="1085850"/>
            <a:ext cx="10201275" cy="4714873"/>
          </a:xfrm>
          <a:prstGeom prst="flowChartAlternateProcess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  <a:ln w="38100"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9835415"/>
              </p:ext>
            </p:extLst>
          </p:nvPr>
        </p:nvGraphicFramePr>
        <p:xfrm>
          <a:off x="1517650" y="1446213"/>
          <a:ext cx="9137650" cy="356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7" name="CS ChemDraw Drawing" r:id="rId3" imgW="7455227" imgH="2912043" progId="ChemDraw.Document.6.0">
                  <p:embed/>
                </p:oleObj>
              </mc:Choice>
              <mc:Fallback>
                <p:oleObj name="CS ChemDraw Drawing" r:id="rId3" imgW="7455227" imgH="291204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17650" y="1446213"/>
                        <a:ext cx="9137650" cy="35671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prstDash val="sysDot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86415" y="5285551"/>
            <a:ext cx="16001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Scheme 2.25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11441357" y="6132660"/>
            <a:ext cx="640080" cy="640080"/>
          </a:xfrm>
          <a:prstGeom prst="ellipse">
            <a:avLst/>
          </a:prstGeom>
          <a:solidFill>
            <a:srgbClr val="98C723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rtlCol="1" anchor="ctr"/>
          <a:lstStyle/>
          <a:p>
            <a:pPr algn="ctr" defTabSz="685783">
              <a:defRPr/>
            </a:pPr>
            <a:r>
              <a:rPr lang="en-US" kern="0" dirty="0" smtClean="0">
                <a:solidFill>
                  <a:prstClr val="black"/>
                </a:solidFill>
                <a:latin typeface="Calibri"/>
                <a:cs typeface="B Fantezy" panose="00000400000000000000" pitchFamily="2" charset="-78"/>
              </a:rPr>
              <a:t>35</a:t>
            </a:r>
            <a:endParaRPr lang="fa-IR" kern="0" dirty="0">
              <a:solidFill>
                <a:prstClr val="black"/>
              </a:solidFill>
              <a:latin typeface="Calibri"/>
              <a:cs typeface="B Fantezy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9693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757364" y="1314451"/>
            <a:ext cx="8758238" cy="4243387"/>
          </a:xfrm>
          <a:prstGeom prst="flowChartAlternateProcess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  <a:ln w="38100"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2943658"/>
              </p:ext>
            </p:extLst>
          </p:nvPr>
        </p:nvGraphicFramePr>
        <p:xfrm>
          <a:off x="2623914" y="1716087"/>
          <a:ext cx="7348762" cy="3030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89" name="CS ChemDraw Drawing" r:id="rId3" imgW="4862715" imgH="2005337" progId="ChemDraw.Document.6.0">
                  <p:embed/>
                </p:oleObj>
              </mc:Choice>
              <mc:Fallback>
                <p:oleObj name="CS ChemDraw Drawing" r:id="rId3" imgW="4862715" imgH="200533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23914" y="1716087"/>
                        <a:ext cx="7348762" cy="3030177"/>
                      </a:xfrm>
                      <a:prstGeom prst="rect">
                        <a:avLst/>
                      </a:prstGeom>
                      <a:noFill/>
                      <a:ln w="762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572165" y="5028376"/>
            <a:ext cx="16001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Scheme 2.26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11441357" y="6132660"/>
            <a:ext cx="640080" cy="640080"/>
          </a:xfrm>
          <a:prstGeom prst="ellipse">
            <a:avLst/>
          </a:prstGeom>
          <a:solidFill>
            <a:srgbClr val="98C723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rtlCol="1" anchor="ctr"/>
          <a:lstStyle/>
          <a:p>
            <a:pPr algn="ctr" defTabSz="685783">
              <a:defRPr/>
            </a:pPr>
            <a:r>
              <a:rPr lang="en-US" kern="0" dirty="0" smtClean="0">
                <a:solidFill>
                  <a:prstClr val="black"/>
                </a:solidFill>
                <a:latin typeface="Calibri"/>
                <a:cs typeface="B Fantezy" panose="00000400000000000000" pitchFamily="2" charset="-78"/>
              </a:rPr>
              <a:t>36</a:t>
            </a:r>
            <a:endParaRPr lang="fa-IR" kern="0" dirty="0">
              <a:solidFill>
                <a:prstClr val="black"/>
              </a:solidFill>
              <a:latin typeface="Calibri"/>
              <a:cs typeface="B Fantezy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8193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1653097" y="200027"/>
            <a:ext cx="8758238" cy="3157538"/>
          </a:xfrm>
          <a:prstGeom prst="flowChartAlternateProcess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  <a:ln w="38100"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119586"/>
              </p:ext>
            </p:extLst>
          </p:nvPr>
        </p:nvGraphicFramePr>
        <p:xfrm>
          <a:off x="2671763" y="4200524"/>
          <a:ext cx="6427376" cy="2468879"/>
        </p:xfrm>
        <a:graphic>
          <a:graphicData uri="http://schemas.openxmlformats.org/drawingml/2006/table">
            <a:tbl>
              <a:tblPr rtl="1" firstRow="1" bandRow="1" bandCol="1">
                <a:tableStyleId>{10A1B5D5-9B99-4C35-A422-299274C87663}</a:tableStyleId>
              </a:tblPr>
              <a:tblGrid>
                <a:gridCol w="2143654"/>
                <a:gridCol w="1883546"/>
                <a:gridCol w="2400176"/>
              </a:tblGrid>
              <a:tr h="444607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Ratio</a:t>
                      </a:r>
                      <a:r>
                        <a:rPr kumimoji="0" lang="fa-IR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2.23 : 2.24</a:t>
                      </a:r>
                      <a:endParaRPr kumimoji="0" lang="fa-I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48" marB="45748" anchor="ctr" horzOverflow="overflow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Yield(%)</a:t>
                      </a:r>
                      <a:endParaRPr kumimoji="0" lang="fa-I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Times New Roman" pitchFamily="18" charset="0"/>
                        <a:cs typeface="B Lotus" charset="-78"/>
                      </a:endParaRPr>
                    </a:p>
                  </a:txBody>
                  <a:tcPr marL="91447" marR="91447" marT="45748" marB="45748" anchor="ctr" horzOverflow="overflow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Times New Roman" pitchFamily="18" charset="0"/>
                        <a:cs typeface="B Lotus" charset="-78"/>
                      </a:endParaRPr>
                    </a:p>
                  </a:txBody>
                  <a:tcPr marL="91447" marR="91447" marT="45748" marB="45748" anchor="ctr" horzOverflow="overflow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507517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 : 100</a:t>
                      </a:r>
                      <a:endParaRPr kumimoji="0" lang="fa-I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Times New Roman" pitchFamily="18" charset="0"/>
                        <a:cs typeface="B Lotus" charset="-78"/>
                      </a:endParaRPr>
                    </a:p>
                  </a:txBody>
                  <a:tcPr marL="91447" marR="91447" marT="45748" marB="45748" anchor="ctr" horzOverflow="overflow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70</a:t>
                      </a:r>
                      <a:endParaRPr kumimoji="0" lang="fa-I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Times New Roman" pitchFamily="18" charset="0"/>
                        <a:cs typeface="B Lotus" charset="-78"/>
                      </a:endParaRPr>
                    </a:p>
                  </a:txBody>
                  <a:tcPr marL="91447" marR="91447" marT="45748" marB="45748" anchor="ctr" horzOverflow="overflow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CH</a:t>
                      </a:r>
                      <a:r>
                        <a:rPr kumimoji="0" lang="en-US" sz="2000" u="none" strike="noStrike" cap="none" normalizeH="0" baseline="-2500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CH</a:t>
                      </a:r>
                      <a:r>
                        <a:rPr kumimoji="0" lang="en-US" sz="2000" u="none" strike="noStrike" cap="none" normalizeH="0" baseline="-2500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</a:t>
                      </a:r>
                      <a:r>
                        <a:rPr kumimoji="0" lang="en-US" sz="2000" u="none" strike="noStrike" cap="none" normalizeH="0" baseline="-2500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Times New Roman" pitchFamily="18" charset="0"/>
                        <a:cs typeface="B Lotus" charset="-78"/>
                      </a:endParaRPr>
                    </a:p>
                  </a:txBody>
                  <a:tcPr marL="91447" marR="91447" marT="45748" marB="45748" anchor="ctr" horzOverflow="overflow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505585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82 : 18</a:t>
                      </a:r>
                      <a:endParaRPr kumimoji="0" lang="fa-I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Times New Roman" pitchFamily="18" charset="0"/>
                        <a:cs typeface="B Lotus" charset="-78"/>
                      </a:endParaRPr>
                    </a:p>
                  </a:txBody>
                  <a:tcPr marL="91447" marR="91447" marT="45748" marB="45748" anchor="ctr" horzOverflow="overflow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75</a:t>
                      </a:r>
                      <a:endParaRPr kumimoji="0" lang="fa-I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Times New Roman" pitchFamily="18" charset="0"/>
                        <a:cs typeface="B Lotus" charset="-78"/>
                      </a:endParaRPr>
                    </a:p>
                  </a:txBody>
                  <a:tcPr marL="91447" marR="91447" marT="45748" marB="45748" anchor="ctr" horzOverflow="overflow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CH=CH</a:t>
                      </a:r>
                      <a:r>
                        <a:rPr kumimoji="0" lang="en-US" sz="2000" u="none" strike="noStrike" cap="none" normalizeH="0" baseline="-2500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kumimoji="0" lang="en-US" sz="2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Times New Roman" pitchFamily="18" charset="0"/>
                        <a:cs typeface="B Lotus" charset="-78"/>
                      </a:endParaRPr>
                    </a:p>
                  </a:txBody>
                  <a:tcPr marL="91447" marR="91447" marT="45748" marB="45748" anchor="ctr" horzOverflow="overflow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505585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60 : 40</a:t>
                      </a:r>
                      <a:endParaRPr kumimoji="0" lang="fa-I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Times New Roman" pitchFamily="18" charset="0"/>
                        <a:cs typeface="B Lotus" charset="-78"/>
                      </a:endParaRPr>
                    </a:p>
                  </a:txBody>
                  <a:tcPr marL="91447" marR="91447" marT="45748" marB="45748" anchor="ctr" horzOverflow="overflow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70</a:t>
                      </a:r>
                      <a:endParaRPr kumimoji="0" lang="fa-I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Times New Roman" pitchFamily="18" charset="0"/>
                        <a:cs typeface="B Lotus" charset="-78"/>
                      </a:endParaRPr>
                    </a:p>
                  </a:txBody>
                  <a:tcPr marL="91447" marR="91447" marT="45748" marB="45748" anchor="ctr" horzOverflow="overflow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Z- CH=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CHCl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Times New Roman" pitchFamily="18" charset="0"/>
                        <a:cs typeface="B Lotus" charset="-78"/>
                      </a:endParaRPr>
                    </a:p>
                  </a:txBody>
                  <a:tcPr marL="91447" marR="91447" marT="45748" marB="45748" anchor="ctr" horzOverflow="overflow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505585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92 : 8</a:t>
                      </a:r>
                      <a:endParaRPr kumimoji="0" lang="fa-I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Times New Roman" pitchFamily="18" charset="0"/>
                        <a:cs typeface="B Lotus" charset="-78"/>
                      </a:endParaRPr>
                    </a:p>
                  </a:txBody>
                  <a:tcPr marL="91447" marR="91447" marT="45748" marB="45748" anchor="ctr" horzOverflow="overflow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75</a:t>
                      </a:r>
                      <a:endParaRPr kumimoji="0" lang="fa-I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Times New Roman" pitchFamily="18" charset="0"/>
                        <a:cs typeface="B Lotus" charset="-78"/>
                      </a:endParaRPr>
                    </a:p>
                  </a:txBody>
                  <a:tcPr marL="91447" marR="91447" marT="45748" marB="45748" anchor="ctr" horzOverflow="overflow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E- CH=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CHCl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Times New Roman" pitchFamily="18" charset="0"/>
                        <a:cs typeface="B Lotus" charset="-78"/>
                      </a:endParaRPr>
                    </a:p>
                  </a:txBody>
                  <a:tcPr marL="91447" marR="91447" marT="45748" marB="45748" anchor="ctr" horzOverflow="overflow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86050" y="3755634"/>
            <a:ext cx="6472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Table 2.3 Effect of R on Cyclization Pathway</a:t>
            </a:r>
            <a:endParaRPr lang="en-US" sz="20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659961"/>
              </p:ext>
            </p:extLst>
          </p:nvPr>
        </p:nvGraphicFramePr>
        <p:xfrm>
          <a:off x="1871664" y="640955"/>
          <a:ext cx="8321104" cy="170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0" name="CS ChemDraw Drawing" r:id="rId3" imgW="6194603" imgH="1272197" progId="ChemDraw.Document.6.0">
                  <p:embed/>
                </p:oleObj>
              </mc:Choice>
              <mc:Fallback>
                <p:oleObj name="CS ChemDraw Drawing" r:id="rId3" imgW="6194603" imgH="127219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71664" y="640955"/>
                        <a:ext cx="8321104" cy="170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79344" y="2349105"/>
            <a:ext cx="1729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7-Exo-Tet</a:t>
            </a:r>
            <a:endParaRPr lang="en-US" sz="2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81808" y="2349105"/>
            <a:ext cx="1729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6-Exo-Tet</a:t>
            </a:r>
            <a:endParaRPr lang="en-US" sz="28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32157" y="2884112"/>
            <a:ext cx="16001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Scheme 2.27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Oval 8"/>
          <p:cNvSpPr/>
          <p:nvPr/>
        </p:nvSpPr>
        <p:spPr>
          <a:xfrm>
            <a:off x="11441357" y="6132660"/>
            <a:ext cx="640080" cy="640080"/>
          </a:xfrm>
          <a:prstGeom prst="ellipse">
            <a:avLst/>
          </a:prstGeom>
          <a:solidFill>
            <a:srgbClr val="98C723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rtlCol="1" anchor="ctr"/>
          <a:lstStyle/>
          <a:p>
            <a:pPr algn="ctr" defTabSz="685783">
              <a:defRPr/>
            </a:pPr>
            <a:r>
              <a:rPr lang="en-US" kern="0" dirty="0" smtClean="0">
                <a:solidFill>
                  <a:prstClr val="black"/>
                </a:solidFill>
                <a:latin typeface="Calibri"/>
                <a:cs typeface="B Fantezy" panose="00000400000000000000" pitchFamily="2" charset="-78"/>
              </a:rPr>
              <a:t>37</a:t>
            </a:r>
            <a:endParaRPr lang="fa-IR" kern="0" dirty="0">
              <a:solidFill>
                <a:prstClr val="black"/>
              </a:solidFill>
              <a:latin typeface="Calibri"/>
              <a:cs typeface="B Fantezy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100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441357" y="6132660"/>
            <a:ext cx="640080" cy="640080"/>
          </a:xfrm>
          <a:prstGeom prst="ellipse">
            <a:avLst/>
          </a:prstGeom>
          <a:solidFill>
            <a:srgbClr val="98C723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rtlCol="1" anchor="ctr"/>
          <a:lstStyle/>
          <a:p>
            <a:pPr algn="ctr" defTabSz="685783">
              <a:defRPr/>
            </a:pPr>
            <a:r>
              <a:rPr lang="en-US" kern="0" dirty="0" smtClean="0">
                <a:solidFill>
                  <a:prstClr val="black"/>
                </a:solidFill>
                <a:latin typeface="Calibri"/>
                <a:cs typeface="B Fantezy" panose="00000400000000000000" pitchFamily="2" charset="-78"/>
              </a:rPr>
              <a:t>38</a:t>
            </a:r>
            <a:endParaRPr lang="fa-IR" kern="0" dirty="0">
              <a:solidFill>
                <a:prstClr val="black"/>
              </a:solidFill>
              <a:latin typeface="Calibri"/>
              <a:cs typeface="B Fantezy" panose="00000400000000000000" pitchFamily="2" charset="-78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2827507" y="1836205"/>
            <a:ext cx="6458857" cy="4624835"/>
          </a:xfrm>
          <a:prstGeom prst="flowChartAlternateProcess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  <a:ln w="38100"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Rounded Rectangle 3"/>
          <p:cNvSpPr/>
          <p:nvPr/>
        </p:nvSpPr>
        <p:spPr>
          <a:xfrm>
            <a:off x="3912848" y="287521"/>
            <a:ext cx="4288177" cy="1088874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gradFill flip="none" rotWithShape="1">
              <a:gsLst>
                <a:gs pos="54000">
                  <a:srgbClr val="60943D"/>
                </a:gs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Carbonyl Compounds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0398" y="6052590"/>
            <a:ext cx="16001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Scheme 2.22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1035907"/>
              </p:ext>
            </p:extLst>
          </p:nvPr>
        </p:nvGraphicFramePr>
        <p:xfrm>
          <a:off x="3241675" y="2427288"/>
          <a:ext cx="5516563" cy="158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46" name="CS ChemDraw Drawing" r:id="rId3" imgW="3311365" imgH="949086" progId="ChemDraw.Document.6.0">
                  <p:embed/>
                </p:oleObj>
              </mc:Choice>
              <mc:Fallback>
                <p:oleObj name="CS ChemDraw Drawing" r:id="rId3" imgW="3311365" imgH="94908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41675" y="2427288"/>
                        <a:ext cx="5516563" cy="1581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9871641"/>
              </p:ext>
            </p:extLst>
          </p:nvPr>
        </p:nvGraphicFramePr>
        <p:xfrm>
          <a:off x="3069505" y="4436897"/>
          <a:ext cx="5861572" cy="1744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47" name="CS ChemDraw Drawing" r:id="rId5" imgW="3471170" imgH="1033036" progId="ChemDraw.Document.6.0">
                  <p:embed/>
                </p:oleObj>
              </mc:Choice>
              <mc:Fallback>
                <p:oleObj name="CS ChemDraw Drawing" r:id="rId5" imgW="3471170" imgH="103303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69505" y="4436897"/>
                        <a:ext cx="5861572" cy="17448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6179854"/>
              </p:ext>
            </p:extLst>
          </p:nvPr>
        </p:nvGraphicFramePr>
        <p:xfrm>
          <a:off x="3241675" y="3156155"/>
          <a:ext cx="378815" cy="280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48" name="CS ChemDraw Drawing" r:id="rId7" imgW="347144" imgH="257247" progId="ChemDraw.Document.6.0">
                  <p:embed/>
                </p:oleObj>
              </mc:Choice>
              <mc:Fallback>
                <p:oleObj name="CS ChemDraw Drawing" r:id="rId7" imgW="347144" imgH="25724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41675" y="3156155"/>
                        <a:ext cx="378815" cy="2802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664810"/>
              </p:ext>
            </p:extLst>
          </p:nvPr>
        </p:nvGraphicFramePr>
        <p:xfrm>
          <a:off x="3069526" y="5353543"/>
          <a:ext cx="506720" cy="213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49" name="CS ChemDraw Drawing" r:id="rId9" imgW="383586" imgH="161150" progId="ChemDraw.Document.6.0">
                  <p:embed/>
                </p:oleObj>
              </mc:Choice>
              <mc:Fallback>
                <p:oleObj name="CS ChemDraw Drawing" r:id="rId9" imgW="383586" imgH="16115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69526" y="5353543"/>
                        <a:ext cx="506720" cy="2135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3549087"/>
              </p:ext>
            </p:extLst>
          </p:nvPr>
        </p:nvGraphicFramePr>
        <p:xfrm>
          <a:off x="3760216" y="3189476"/>
          <a:ext cx="321939" cy="213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50" name="CS ChemDraw Drawing" r:id="rId11" imgW="383586" imgH="161150" progId="ChemDraw.Document.6.0">
                  <p:embed/>
                </p:oleObj>
              </mc:Choice>
              <mc:Fallback>
                <p:oleObj name="CS ChemDraw Drawing" r:id="rId11" imgW="383586" imgH="16115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760216" y="3189476"/>
                        <a:ext cx="321939" cy="2135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1045154"/>
              </p:ext>
            </p:extLst>
          </p:nvPr>
        </p:nvGraphicFramePr>
        <p:xfrm>
          <a:off x="4027412" y="3364936"/>
          <a:ext cx="388937" cy="14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51" name="CS ChemDraw Drawing" r:id="rId12" imgW="388175" imgH="143065" progId="ChemDraw.Document.6.0">
                  <p:embed/>
                </p:oleObj>
              </mc:Choice>
              <mc:Fallback>
                <p:oleObj name="CS ChemDraw Drawing" r:id="rId12" imgW="388175" imgH="14306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027412" y="3364936"/>
                        <a:ext cx="388937" cy="142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9366752"/>
              </p:ext>
            </p:extLst>
          </p:nvPr>
        </p:nvGraphicFramePr>
        <p:xfrm>
          <a:off x="3850470" y="5387249"/>
          <a:ext cx="641044" cy="234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52" name="CS ChemDraw Drawing" r:id="rId14" imgW="388175" imgH="143065" progId="ChemDraw.Document.6.0">
                  <p:embed/>
                </p:oleObj>
              </mc:Choice>
              <mc:Fallback>
                <p:oleObj name="CS ChemDraw Drawing" r:id="rId14" imgW="388175" imgH="14306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850470" y="5387249"/>
                        <a:ext cx="641044" cy="2346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7596700"/>
              </p:ext>
            </p:extLst>
          </p:nvPr>
        </p:nvGraphicFramePr>
        <p:xfrm>
          <a:off x="3558397" y="5308461"/>
          <a:ext cx="246063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53" name="CS ChemDraw Drawing" r:id="rId15" imgW="187069" imgH="187064" progId="ChemDraw.Document.6.0">
                  <p:embed/>
                </p:oleObj>
              </mc:Choice>
              <mc:Fallback>
                <p:oleObj name="CS ChemDraw Drawing" r:id="rId15" imgW="187069" imgH="18706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558397" y="5308461"/>
                        <a:ext cx="246063" cy="246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050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912848" y="287521"/>
            <a:ext cx="4288177" cy="1088874"/>
          </a:xfrm>
          <a:prstGeom prst="roundRect">
            <a:avLst/>
          </a:prstGeom>
          <a:solidFill>
            <a:srgbClr val="FFC000"/>
          </a:solidFill>
          <a:ln>
            <a:gradFill flip="none" rotWithShape="1">
              <a:gsLst>
                <a:gs pos="54000">
                  <a:srgbClr val="60943D"/>
                </a:gs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Cram Addition</a:t>
            </a:r>
          </a:p>
        </p:txBody>
      </p:sp>
      <p:sp>
        <p:nvSpPr>
          <p:cNvPr id="24" name="Flowchart: Alternate Process 23"/>
          <p:cNvSpPr/>
          <p:nvPr/>
        </p:nvSpPr>
        <p:spPr>
          <a:xfrm>
            <a:off x="354842" y="1705969"/>
            <a:ext cx="11464120" cy="4954137"/>
          </a:xfrm>
          <a:prstGeom prst="flowChartAlternateProcess">
            <a:avLst/>
          </a:prstGeom>
          <a:pattFill prst="solidDmnd">
            <a:fgClr>
              <a:srgbClr val="FFFF99"/>
            </a:fgClr>
            <a:bgClr>
              <a:schemeClr val="bg1"/>
            </a:bgClr>
          </a:pattFill>
          <a:ln w="38100"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7409056"/>
              </p:ext>
            </p:extLst>
          </p:nvPr>
        </p:nvGraphicFramePr>
        <p:xfrm>
          <a:off x="3617913" y="3205163"/>
          <a:ext cx="1911350" cy="239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4" name="CS ChemDraw Drawing" r:id="rId3" imgW="810362" imgH="1014680" progId="ChemDraw.Document.6.0">
                  <p:embed/>
                </p:oleObj>
              </mc:Choice>
              <mc:Fallback>
                <p:oleObj name="CS ChemDraw Drawing" r:id="rId3" imgW="810362" imgH="10146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17913" y="3205163"/>
                        <a:ext cx="1911350" cy="2393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Group 48"/>
          <p:cNvGrpSpPr>
            <a:grpSpLocks/>
          </p:cNvGrpSpPr>
          <p:nvPr/>
        </p:nvGrpSpPr>
        <p:grpSpPr bwMode="auto">
          <a:xfrm rot="2709680">
            <a:off x="3886270" y="3261733"/>
            <a:ext cx="626057" cy="595928"/>
            <a:chOff x="1481" y="1675"/>
            <a:chExt cx="899" cy="494"/>
          </a:xfrm>
          <a:solidFill>
            <a:srgbClr val="FF0066"/>
          </a:solidFill>
        </p:grpSpPr>
        <p:sp>
          <p:nvSpPr>
            <p:cNvPr id="27" name="Freeform 46"/>
            <p:cNvSpPr>
              <a:spLocks/>
            </p:cNvSpPr>
            <p:nvPr/>
          </p:nvSpPr>
          <p:spPr bwMode="auto">
            <a:xfrm>
              <a:off x="1481" y="1675"/>
              <a:ext cx="899" cy="247"/>
            </a:xfrm>
            <a:custGeom>
              <a:avLst/>
              <a:gdLst>
                <a:gd name="T0" fmla="*/ 0 w 899"/>
                <a:gd name="T1" fmla="*/ 247 h 247"/>
                <a:gd name="T2" fmla="*/ 0 w 899"/>
                <a:gd name="T3" fmla="*/ 123 h 247"/>
                <a:gd name="T4" fmla="*/ 653 w 899"/>
                <a:gd name="T5" fmla="*/ 123 h 247"/>
                <a:gd name="T6" fmla="*/ 653 w 899"/>
                <a:gd name="T7" fmla="*/ 0 h 247"/>
                <a:gd name="T8" fmla="*/ 899 w 899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9" h="247">
                  <a:moveTo>
                    <a:pt x="0" y="247"/>
                  </a:moveTo>
                  <a:lnTo>
                    <a:pt x="0" y="123"/>
                  </a:lnTo>
                  <a:lnTo>
                    <a:pt x="653" y="123"/>
                  </a:lnTo>
                  <a:lnTo>
                    <a:pt x="653" y="0"/>
                  </a:lnTo>
                  <a:lnTo>
                    <a:pt x="899" y="247"/>
                  </a:lnTo>
                </a:path>
              </a:pathLst>
            </a:custGeom>
            <a:grp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47"/>
            <p:cNvSpPr>
              <a:spLocks/>
            </p:cNvSpPr>
            <p:nvPr/>
          </p:nvSpPr>
          <p:spPr bwMode="auto">
            <a:xfrm>
              <a:off x="1481" y="1922"/>
              <a:ext cx="899" cy="247"/>
            </a:xfrm>
            <a:custGeom>
              <a:avLst/>
              <a:gdLst>
                <a:gd name="T0" fmla="*/ 0 w 899"/>
                <a:gd name="T1" fmla="*/ 0 h 247"/>
                <a:gd name="T2" fmla="*/ 0 w 899"/>
                <a:gd name="T3" fmla="*/ 123 h 247"/>
                <a:gd name="T4" fmla="*/ 653 w 899"/>
                <a:gd name="T5" fmla="*/ 123 h 247"/>
                <a:gd name="T6" fmla="*/ 653 w 899"/>
                <a:gd name="T7" fmla="*/ 247 h 247"/>
                <a:gd name="T8" fmla="*/ 899 w 899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9" h="247">
                  <a:moveTo>
                    <a:pt x="0" y="0"/>
                  </a:moveTo>
                  <a:lnTo>
                    <a:pt x="0" y="123"/>
                  </a:lnTo>
                  <a:lnTo>
                    <a:pt x="653" y="123"/>
                  </a:lnTo>
                  <a:lnTo>
                    <a:pt x="653" y="247"/>
                  </a:lnTo>
                  <a:lnTo>
                    <a:pt x="899" y="0"/>
                  </a:lnTo>
                </a:path>
              </a:pathLst>
            </a:custGeom>
            <a:grp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" name="Rectangle 77"/>
          <p:cNvSpPr>
            <a:spLocks noChangeArrowheads="1"/>
          </p:cNvSpPr>
          <p:nvPr/>
        </p:nvSpPr>
        <p:spPr bwMode="auto">
          <a:xfrm>
            <a:off x="3319839" y="2834681"/>
            <a:ext cx="709368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altLang="en-US" sz="31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Nu:</a:t>
            </a:r>
            <a:endParaRPr lang="en-US" alt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Rectangle 77"/>
          <p:cNvSpPr>
            <a:spLocks noChangeArrowheads="1"/>
          </p:cNvSpPr>
          <p:nvPr/>
        </p:nvSpPr>
        <p:spPr bwMode="auto">
          <a:xfrm>
            <a:off x="3215022" y="5334401"/>
            <a:ext cx="709368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altLang="en-US" sz="31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Nu:</a:t>
            </a:r>
            <a:endParaRPr lang="en-US" alt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1" name="Group 48"/>
          <p:cNvGrpSpPr>
            <a:grpSpLocks/>
          </p:cNvGrpSpPr>
          <p:nvPr/>
        </p:nvGrpSpPr>
        <p:grpSpPr bwMode="auto">
          <a:xfrm rot="20098093" flipV="1">
            <a:off x="5727159" y="3160780"/>
            <a:ext cx="1383697" cy="445913"/>
            <a:chOff x="1481" y="1675"/>
            <a:chExt cx="899" cy="494"/>
          </a:xfrm>
          <a:solidFill>
            <a:srgbClr val="FF0066"/>
          </a:solidFill>
        </p:grpSpPr>
        <p:sp>
          <p:nvSpPr>
            <p:cNvPr id="32" name="Freeform 46"/>
            <p:cNvSpPr>
              <a:spLocks/>
            </p:cNvSpPr>
            <p:nvPr/>
          </p:nvSpPr>
          <p:spPr bwMode="auto">
            <a:xfrm>
              <a:off x="1481" y="1675"/>
              <a:ext cx="899" cy="247"/>
            </a:xfrm>
            <a:custGeom>
              <a:avLst/>
              <a:gdLst>
                <a:gd name="T0" fmla="*/ 0 w 899"/>
                <a:gd name="T1" fmla="*/ 247 h 247"/>
                <a:gd name="T2" fmla="*/ 0 w 899"/>
                <a:gd name="T3" fmla="*/ 123 h 247"/>
                <a:gd name="T4" fmla="*/ 653 w 899"/>
                <a:gd name="T5" fmla="*/ 123 h 247"/>
                <a:gd name="T6" fmla="*/ 653 w 899"/>
                <a:gd name="T7" fmla="*/ 0 h 247"/>
                <a:gd name="T8" fmla="*/ 899 w 899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9" h="247">
                  <a:moveTo>
                    <a:pt x="0" y="247"/>
                  </a:moveTo>
                  <a:lnTo>
                    <a:pt x="0" y="123"/>
                  </a:lnTo>
                  <a:lnTo>
                    <a:pt x="653" y="123"/>
                  </a:lnTo>
                  <a:lnTo>
                    <a:pt x="653" y="0"/>
                  </a:lnTo>
                  <a:lnTo>
                    <a:pt x="899" y="247"/>
                  </a:lnTo>
                </a:path>
              </a:pathLst>
            </a:custGeom>
            <a:grp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47"/>
            <p:cNvSpPr>
              <a:spLocks/>
            </p:cNvSpPr>
            <p:nvPr/>
          </p:nvSpPr>
          <p:spPr bwMode="auto">
            <a:xfrm>
              <a:off x="1481" y="1922"/>
              <a:ext cx="899" cy="247"/>
            </a:xfrm>
            <a:custGeom>
              <a:avLst/>
              <a:gdLst>
                <a:gd name="T0" fmla="*/ 0 w 899"/>
                <a:gd name="T1" fmla="*/ 0 h 247"/>
                <a:gd name="T2" fmla="*/ 0 w 899"/>
                <a:gd name="T3" fmla="*/ 123 h 247"/>
                <a:gd name="T4" fmla="*/ 653 w 899"/>
                <a:gd name="T5" fmla="*/ 123 h 247"/>
                <a:gd name="T6" fmla="*/ 653 w 899"/>
                <a:gd name="T7" fmla="*/ 247 h 247"/>
                <a:gd name="T8" fmla="*/ 899 w 899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9" h="247">
                  <a:moveTo>
                    <a:pt x="0" y="0"/>
                  </a:moveTo>
                  <a:lnTo>
                    <a:pt x="0" y="123"/>
                  </a:lnTo>
                  <a:lnTo>
                    <a:pt x="653" y="123"/>
                  </a:lnTo>
                  <a:lnTo>
                    <a:pt x="653" y="247"/>
                  </a:lnTo>
                  <a:lnTo>
                    <a:pt x="899" y="0"/>
                  </a:lnTo>
                </a:path>
              </a:pathLst>
            </a:custGeom>
            <a:grp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" name="Group 48"/>
          <p:cNvGrpSpPr>
            <a:grpSpLocks/>
          </p:cNvGrpSpPr>
          <p:nvPr/>
        </p:nvGrpSpPr>
        <p:grpSpPr bwMode="auto">
          <a:xfrm rot="1501907">
            <a:off x="5736442" y="5049948"/>
            <a:ext cx="1263300" cy="463073"/>
            <a:chOff x="1481" y="1675"/>
            <a:chExt cx="899" cy="494"/>
          </a:xfrm>
          <a:solidFill>
            <a:srgbClr val="00FF99"/>
          </a:solidFill>
        </p:grpSpPr>
        <p:sp>
          <p:nvSpPr>
            <p:cNvPr id="35" name="Freeform 46"/>
            <p:cNvSpPr>
              <a:spLocks/>
            </p:cNvSpPr>
            <p:nvPr/>
          </p:nvSpPr>
          <p:spPr bwMode="auto">
            <a:xfrm>
              <a:off x="1481" y="1675"/>
              <a:ext cx="899" cy="247"/>
            </a:xfrm>
            <a:custGeom>
              <a:avLst/>
              <a:gdLst>
                <a:gd name="T0" fmla="*/ 0 w 899"/>
                <a:gd name="T1" fmla="*/ 247 h 247"/>
                <a:gd name="T2" fmla="*/ 0 w 899"/>
                <a:gd name="T3" fmla="*/ 123 h 247"/>
                <a:gd name="T4" fmla="*/ 653 w 899"/>
                <a:gd name="T5" fmla="*/ 123 h 247"/>
                <a:gd name="T6" fmla="*/ 653 w 899"/>
                <a:gd name="T7" fmla="*/ 0 h 247"/>
                <a:gd name="T8" fmla="*/ 899 w 899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9" h="247">
                  <a:moveTo>
                    <a:pt x="0" y="247"/>
                  </a:moveTo>
                  <a:lnTo>
                    <a:pt x="0" y="123"/>
                  </a:lnTo>
                  <a:lnTo>
                    <a:pt x="653" y="123"/>
                  </a:lnTo>
                  <a:lnTo>
                    <a:pt x="653" y="0"/>
                  </a:lnTo>
                  <a:lnTo>
                    <a:pt x="899" y="247"/>
                  </a:lnTo>
                </a:path>
              </a:pathLst>
            </a:custGeom>
            <a:grp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47"/>
            <p:cNvSpPr>
              <a:spLocks/>
            </p:cNvSpPr>
            <p:nvPr/>
          </p:nvSpPr>
          <p:spPr bwMode="auto">
            <a:xfrm>
              <a:off x="1481" y="1922"/>
              <a:ext cx="899" cy="247"/>
            </a:xfrm>
            <a:custGeom>
              <a:avLst/>
              <a:gdLst>
                <a:gd name="T0" fmla="*/ 0 w 899"/>
                <a:gd name="T1" fmla="*/ 0 h 247"/>
                <a:gd name="T2" fmla="*/ 0 w 899"/>
                <a:gd name="T3" fmla="*/ 123 h 247"/>
                <a:gd name="T4" fmla="*/ 653 w 899"/>
                <a:gd name="T5" fmla="*/ 123 h 247"/>
                <a:gd name="T6" fmla="*/ 653 w 899"/>
                <a:gd name="T7" fmla="*/ 247 h 247"/>
                <a:gd name="T8" fmla="*/ 899 w 899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9" h="247">
                  <a:moveTo>
                    <a:pt x="0" y="0"/>
                  </a:moveTo>
                  <a:lnTo>
                    <a:pt x="0" y="123"/>
                  </a:lnTo>
                  <a:lnTo>
                    <a:pt x="653" y="123"/>
                  </a:lnTo>
                  <a:lnTo>
                    <a:pt x="653" y="247"/>
                  </a:lnTo>
                  <a:lnTo>
                    <a:pt x="899" y="0"/>
                  </a:lnTo>
                </a:path>
              </a:pathLst>
            </a:custGeom>
            <a:grp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9263097"/>
              </p:ext>
            </p:extLst>
          </p:nvPr>
        </p:nvGraphicFramePr>
        <p:xfrm>
          <a:off x="7454900" y="1951038"/>
          <a:ext cx="2203450" cy="235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5" name="CS ChemDraw Drawing" r:id="rId5" imgW="1074095" imgH="1147218" progId="ChemDraw.Document.6.0">
                  <p:embed/>
                </p:oleObj>
              </mc:Choice>
              <mc:Fallback>
                <p:oleObj name="CS ChemDraw Drawing" r:id="rId5" imgW="1074095" imgH="114721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54900" y="1951038"/>
                        <a:ext cx="2203450" cy="2352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087589"/>
              </p:ext>
            </p:extLst>
          </p:nvPr>
        </p:nvGraphicFramePr>
        <p:xfrm>
          <a:off x="7472363" y="4489450"/>
          <a:ext cx="2090737" cy="211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6" name="CS ChemDraw Drawing" r:id="rId7" imgW="1090831" imgH="1099979" progId="ChemDraw.Document.6.0">
                  <p:embed/>
                </p:oleObj>
              </mc:Choice>
              <mc:Fallback>
                <p:oleObj name="CS ChemDraw Drawing" r:id="rId7" imgW="1090831" imgH="109997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472363" y="4489450"/>
                        <a:ext cx="2090737" cy="2111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/>
          </p:nvPr>
        </p:nvGraphicFramePr>
        <p:xfrm>
          <a:off x="620297" y="3339159"/>
          <a:ext cx="2249620" cy="1878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7" name="CS ChemDraw Drawing" r:id="rId9" imgW="1144279" imgH="955295" progId="ChemDraw.Document.6.0">
                  <p:embed/>
                </p:oleObj>
              </mc:Choice>
              <mc:Fallback>
                <p:oleObj name="CS ChemDraw Drawing" r:id="rId9" imgW="1144279" imgH="95529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20297" y="3339159"/>
                        <a:ext cx="2249620" cy="1878323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28575">
                        <a:solidFill>
                          <a:schemeClr val="accent2">
                            <a:lumMod val="50000"/>
                          </a:schemeClr>
                        </a:solidFill>
                        <a:prstDash val="sysDash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79"/>
          <p:cNvSpPr>
            <a:spLocks noChangeArrowheads="1"/>
          </p:cNvSpPr>
          <p:nvPr/>
        </p:nvSpPr>
        <p:spPr bwMode="auto">
          <a:xfrm>
            <a:off x="9987438" y="5210921"/>
            <a:ext cx="98251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2400" dirty="0" smtClean="0">
                <a:solidFill>
                  <a:srgbClr val="00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</a:t>
            </a:r>
          </a:p>
          <a:p>
            <a:pPr algn="ctr"/>
            <a:r>
              <a:rPr lang="en-US" altLang="en-US" sz="2400" dirty="0" smtClean="0">
                <a:solidFill>
                  <a:srgbClr val="00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</a:t>
            </a:r>
            <a:endParaRPr lang="en-US" alt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Rectangle 81"/>
          <p:cNvSpPr>
            <a:spLocks noChangeArrowheads="1"/>
          </p:cNvSpPr>
          <p:nvPr/>
        </p:nvSpPr>
        <p:spPr bwMode="auto">
          <a:xfrm>
            <a:off x="9980309" y="2719781"/>
            <a:ext cx="98251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24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Minor</a:t>
            </a:r>
          </a:p>
          <a:p>
            <a:pPr algn="ctr"/>
            <a:r>
              <a:rPr lang="en-US" altLang="en-US" sz="24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</a:t>
            </a:r>
            <a:endParaRPr lang="en-US" alt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2" name="Group 48"/>
          <p:cNvGrpSpPr>
            <a:grpSpLocks/>
          </p:cNvGrpSpPr>
          <p:nvPr/>
        </p:nvGrpSpPr>
        <p:grpSpPr bwMode="auto">
          <a:xfrm rot="18890320" flipV="1">
            <a:off x="3793500" y="4814469"/>
            <a:ext cx="626057" cy="595928"/>
            <a:chOff x="1481" y="1675"/>
            <a:chExt cx="899" cy="494"/>
          </a:xfrm>
          <a:solidFill>
            <a:srgbClr val="00FF99"/>
          </a:solidFill>
        </p:grpSpPr>
        <p:sp>
          <p:nvSpPr>
            <p:cNvPr id="43" name="Freeform 46"/>
            <p:cNvSpPr>
              <a:spLocks/>
            </p:cNvSpPr>
            <p:nvPr/>
          </p:nvSpPr>
          <p:spPr bwMode="auto">
            <a:xfrm>
              <a:off x="1481" y="1675"/>
              <a:ext cx="899" cy="247"/>
            </a:xfrm>
            <a:custGeom>
              <a:avLst/>
              <a:gdLst>
                <a:gd name="T0" fmla="*/ 0 w 899"/>
                <a:gd name="T1" fmla="*/ 247 h 247"/>
                <a:gd name="T2" fmla="*/ 0 w 899"/>
                <a:gd name="T3" fmla="*/ 123 h 247"/>
                <a:gd name="T4" fmla="*/ 653 w 899"/>
                <a:gd name="T5" fmla="*/ 123 h 247"/>
                <a:gd name="T6" fmla="*/ 653 w 899"/>
                <a:gd name="T7" fmla="*/ 0 h 247"/>
                <a:gd name="T8" fmla="*/ 899 w 899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9" h="247">
                  <a:moveTo>
                    <a:pt x="0" y="247"/>
                  </a:moveTo>
                  <a:lnTo>
                    <a:pt x="0" y="123"/>
                  </a:lnTo>
                  <a:lnTo>
                    <a:pt x="653" y="123"/>
                  </a:lnTo>
                  <a:lnTo>
                    <a:pt x="653" y="0"/>
                  </a:lnTo>
                  <a:lnTo>
                    <a:pt x="899" y="247"/>
                  </a:lnTo>
                </a:path>
              </a:pathLst>
            </a:custGeom>
            <a:grp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7"/>
            <p:cNvSpPr>
              <a:spLocks/>
            </p:cNvSpPr>
            <p:nvPr/>
          </p:nvSpPr>
          <p:spPr bwMode="auto">
            <a:xfrm>
              <a:off x="1481" y="1922"/>
              <a:ext cx="899" cy="247"/>
            </a:xfrm>
            <a:custGeom>
              <a:avLst/>
              <a:gdLst>
                <a:gd name="T0" fmla="*/ 0 w 899"/>
                <a:gd name="T1" fmla="*/ 0 h 247"/>
                <a:gd name="T2" fmla="*/ 0 w 899"/>
                <a:gd name="T3" fmla="*/ 123 h 247"/>
                <a:gd name="T4" fmla="*/ 653 w 899"/>
                <a:gd name="T5" fmla="*/ 123 h 247"/>
                <a:gd name="T6" fmla="*/ 653 w 899"/>
                <a:gd name="T7" fmla="*/ 247 h 247"/>
                <a:gd name="T8" fmla="*/ 899 w 899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9" h="247">
                  <a:moveTo>
                    <a:pt x="0" y="0"/>
                  </a:moveTo>
                  <a:lnTo>
                    <a:pt x="0" y="123"/>
                  </a:lnTo>
                  <a:lnTo>
                    <a:pt x="653" y="123"/>
                  </a:lnTo>
                  <a:lnTo>
                    <a:pt x="653" y="247"/>
                  </a:lnTo>
                  <a:lnTo>
                    <a:pt x="899" y="0"/>
                  </a:lnTo>
                </a:path>
              </a:pathLst>
            </a:custGeom>
            <a:grp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" name="Oval 45"/>
          <p:cNvSpPr/>
          <p:nvPr/>
        </p:nvSpPr>
        <p:spPr>
          <a:xfrm>
            <a:off x="11584237" y="6132660"/>
            <a:ext cx="640080" cy="640080"/>
          </a:xfrm>
          <a:prstGeom prst="ellipse">
            <a:avLst/>
          </a:prstGeom>
          <a:solidFill>
            <a:srgbClr val="98C723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rtlCol="1" anchor="ctr"/>
          <a:lstStyle/>
          <a:p>
            <a:pPr algn="ctr" defTabSz="685783">
              <a:defRPr/>
            </a:pPr>
            <a:r>
              <a:rPr lang="en-US" kern="0" dirty="0" smtClean="0">
                <a:solidFill>
                  <a:prstClr val="black"/>
                </a:solidFill>
                <a:latin typeface="Calibri"/>
                <a:cs typeface="B Fantezy" panose="00000400000000000000" pitchFamily="2" charset="-78"/>
              </a:rPr>
              <a:t>3</a:t>
            </a:r>
            <a:endParaRPr lang="fa-IR" kern="0" dirty="0">
              <a:solidFill>
                <a:prstClr val="black"/>
              </a:solidFill>
              <a:latin typeface="Calibri"/>
              <a:cs typeface="B Fantezy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1307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  <p:bldP spid="29" grpId="0"/>
      <p:bldP spid="30" grpId="0"/>
      <p:bldP spid="40" grpId="0"/>
      <p:bldP spid="40" grpId="1"/>
      <p:bldP spid="4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733092"/>
              </p:ext>
            </p:extLst>
          </p:nvPr>
        </p:nvGraphicFramePr>
        <p:xfrm>
          <a:off x="2506438" y="748865"/>
          <a:ext cx="6949439" cy="3108962"/>
        </p:xfrm>
        <a:graphic>
          <a:graphicData uri="http://schemas.openxmlformats.org/drawingml/2006/table">
            <a:tbl>
              <a:tblPr rtl="1"/>
              <a:tblGrid>
                <a:gridCol w="2317066"/>
                <a:gridCol w="2037541"/>
                <a:gridCol w="2594832"/>
              </a:tblGrid>
              <a:tr h="444752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endParaRPr kumimoji="0" lang="fa-I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1435" marR="91435" marT="45733" marB="4573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itchFamily="18" charset="0"/>
                          <a:cs typeface="Times New Roman" pitchFamily="18" charset="0"/>
                        </a:rPr>
                        <a:t>Ring Size</a:t>
                      </a:r>
                      <a:endParaRPr kumimoji="0" lang="fa-I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33" marB="4573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itchFamily="18" charset="0"/>
                          <a:cs typeface="Times New Roman" pitchFamily="18" charset="0"/>
                        </a:rPr>
                        <a:t>Reaction Type</a:t>
                      </a:r>
                    </a:p>
                  </a:txBody>
                  <a:tcPr marL="91435" marR="91435" marT="45733" marB="4573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13189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itchFamily="18" charset="0"/>
                          <a:cs typeface="Times New Roman" pitchFamily="18" charset="0"/>
                        </a:rPr>
                        <a:t>Favored</a:t>
                      </a:r>
                      <a:endParaRPr kumimoji="0" lang="fa-I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33" marB="4573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itchFamily="18" charset="0"/>
                          <a:cs typeface="Times New Roman" pitchFamily="18" charset="0"/>
                        </a:rPr>
                        <a:t>6-7</a:t>
                      </a:r>
                      <a:endParaRPr kumimoji="0" lang="fa-I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33" marB="4573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itchFamily="18" charset="0"/>
                          <a:cs typeface="Times New Roman" pitchFamily="18" charset="0"/>
                        </a:rPr>
                        <a:t>enolendo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itchFamily="18" charset="0"/>
                          <a:cs typeface="Times New Roman" pitchFamily="18" charset="0"/>
                        </a:rPr>
                        <a:t>) – exo -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itchFamily="18" charset="0"/>
                          <a:cs typeface="Times New Roman" pitchFamily="18" charset="0"/>
                        </a:rPr>
                        <a:t>tet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33" marB="4573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413189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itchFamily="18" charset="0"/>
                          <a:cs typeface="Times New Roman" pitchFamily="18" charset="0"/>
                        </a:rPr>
                        <a:t>disfavored</a:t>
                      </a:r>
                      <a:endParaRPr kumimoji="0" lang="fa-I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33" marB="4573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3-5</a:t>
                      </a:r>
                      <a:endParaRPr kumimoji="0" lang="fa-I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1435" marR="91435" marT="45733" marB="4573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5727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itchFamily="18" charset="0"/>
                          <a:cs typeface="Times New Roman" pitchFamily="18" charset="0"/>
                        </a:rPr>
                        <a:t>Favored</a:t>
                      </a:r>
                      <a:endParaRPr kumimoji="0" lang="fa-I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33" marB="4573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itchFamily="18" charset="0"/>
                          <a:cs typeface="Times New Roman" pitchFamily="18" charset="0"/>
                        </a:rPr>
                        <a:t>3-7</a:t>
                      </a:r>
                      <a:endParaRPr kumimoji="0" lang="fa-I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33" marB="4573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itchFamily="18" charset="0"/>
                          <a:cs typeface="Times New Roman" pitchFamily="18" charset="0"/>
                        </a:rPr>
                        <a:t>enolexo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itchFamily="18" charset="0"/>
                          <a:cs typeface="Times New Roman" pitchFamily="18" charset="0"/>
                        </a:rPr>
                        <a:t>) – exo -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itchFamily="18" charset="0"/>
                          <a:cs typeface="Times New Roman" pitchFamily="18" charset="0"/>
                        </a:rPr>
                        <a:t>tet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33" marB="4573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413189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itchFamily="18" charset="0"/>
                          <a:cs typeface="Times New Roman" pitchFamily="18" charset="0"/>
                        </a:rPr>
                        <a:t>Favored</a:t>
                      </a:r>
                      <a:endParaRPr kumimoji="0" lang="fa-I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33" marB="4573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itchFamily="18" charset="0"/>
                          <a:cs typeface="Times New Roman" pitchFamily="18" charset="0"/>
                        </a:rPr>
                        <a:t>6-7</a:t>
                      </a:r>
                      <a:endParaRPr kumimoji="0" lang="fa-I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33" marB="4573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itchFamily="18" charset="0"/>
                          <a:cs typeface="Times New Roman" pitchFamily="18" charset="0"/>
                        </a:rPr>
                        <a:t>enolendo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itchFamily="18" charset="0"/>
                          <a:cs typeface="Times New Roman" pitchFamily="18" charset="0"/>
                        </a:rPr>
                        <a:t>) – exo - trig</a:t>
                      </a:r>
                    </a:p>
                  </a:txBody>
                  <a:tcPr marL="91435" marR="91435" marT="45733" marB="4573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13189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itchFamily="18" charset="0"/>
                          <a:cs typeface="Times New Roman" pitchFamily="18" charset="0"/>
                        </a:rPr>
                        <a:t>disfavored</a:t>
                      </a:r>
                      <a:endParaRPr kumimoji="0" lang="fa-I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33" marB="4573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3-5</a:t>
                      </a:r>
                      <a:endParaRPr kumimoji="0" lang="fa-I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1435" marR="91435" marT="45733" marB="4573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5727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itchFamily="18" charset="0"/>
                          <a:cs typeface="Times New Roman" pitchFamily="18" charset="0"/>
                        </a:rPr>
                        <a:t>Favored</a:t>
                      </a:r>
                      <a:endParaRPr kumimoji="0" lang="fa-I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33" marB="4573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F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itchFamily="18" charset="0"/>
                          <a:cs typeface="Times New Roman" pitchFamily="18" charset="0"/>
                        </a:rPr>
                        <a:t>3-7</a:t>
                      </a:r>
                      <a:endParaRPr kumimoji="0" lang="fa-I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33" marB="4573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F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itchFamily="18" charset="0"/>
                          <a:cs typeface="Times New Roman" pitchFamily="18" charset="0"/>
                        </a:rPr>
                        <a:t>enolexo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itchFamily="18" charset="0"/>
                          <a:cs typeface="Times New Roman" pitchFamily="18" charset="0"/>
                        </a:rPr>
                        <a:t>) – exo - trig</a:t>
                      </a:r>
                    </a:p>
                  </a:txBody>
                  <a:tcPr marL="91435" marR="91435" marT="45733" marB="4573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F75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74540" y="260266"/>
            <a:ext cx="6472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Table 2.4 Baldwin’s Rule for </a:t>
            </a:r>
            <a:r>
              <a:rPr lang="en-US" sz="2000" b="1" dirty="0" err="1" smtClean="0"/>
              <a:t>Enol</a:t>
            </a:r>
            <a:r>
              <a:rPr lang="en-US" sz="2000" b="1" dirty="0" smtClean="0"/>
              <a:t> Systems</a:t>
            </a:r>
            <a:endParaRPr lang="en-US" sz="2000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5708384"/>
              </p:ext>
            </p:extLst>
          </p:nvPr>
        </p:nvGraphicFramePr>
        <p:xfrm>
          <a:off x="2447925" y="4043363"/>
          <a:ext cx="6515100" cy="1239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70" name="CS ChemDraw Drawing" r:id="rId3" imgW="5001464" imgH="950436" progId="ChemDraw.Document.6.0">
                  <p:embed/>
                </p:oleObj>
              </mc:Choice>
              <mc:Fallback>
                <p:oleObj name="CS ChemDraw Drawing" r:id="rId3" imgW="5001464" imgH="95043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47925" y="4043363"/>
                        <a:ext cx="6515100" cy="1239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4724609"/>
              </p:ext>
            </p:extLst>
          </p:nvPr>
        </p:nvGraphicFramePr>
        <p:xfrm>
          <a:off x="2444742" y="5557837"/>
          <a:ext cx="6677025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71" name="CS ChemDraw Drawing" r:id="rId5" imgW="4662959" imgH="911026" progId="ChemDraw.Document.6.0">
                  <p:embed/>
                </p:oleObj>
              </mc:Choice>
              <mc:Fallback>
                <p:oleObj name="CS ChemDraw Drawing" r:id="rId5" imgW="4662959" imgH="91102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44742" y="5557837"/>
                        <a:ext cx="6677025" cy="1304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6"/>
          <p:cNvSpPr/>
          <p:nvPr/>
        </p:nvSpPr>
        <p:spPr>
          <a:xfrm>
            <a:off x="11441357" y="6132660"/>
            <a:ext cx="640080" cy="640080"/>
          </a:xfrm>
          <a:prstGeom prst="ellipse">
            <a:avLst/>
          </a:prstGeom>
          <a:solidFill>
            <a:srgbClr val="98C723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rtlCol="1" anchor="ctr"/>
          <a:lstStyle/>
          <a:p>
            <a:pPr algn="ctr" defTabSz="685783">
              <a:defRPr/>
            </a:pPr>
            <a:r>
              <a:rPr lang="en-US" kern="0" dirty="0" smtClean="0">
                <a:solidFill>
                  <a:prstClr val="black"/>
                </a:solidFill>
                <a:latin typeface="Calibri"/>
                <a:cs typeface="B Fantezy" panose="00000400000000000000" pitchFamily="2" charset="-78"/>
              </a:rPr>
              <a:t>39</a:t>
            </a:r>
            <a:endParaRPr lang="fa-IR" kern="0" dirty="0">
              <a:solidFill>
                <a:prstClr val="black"/>
              </a:solidFill>
              <a:latin typeface="Calibri"/>
              <a:cs typeface="B Fantezy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703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985838" y="1657351"/>
            <a:ext cx="10101264" cy="3386137"/>
          </a:xfrm>
          <a:prstGeom prst="flowChartAlternateProcess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  <a:ln w="38100"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3288994"/>
              </p:ext>
            </p:extLst>
          </p:nvPr>
        </p:nvGraphicFramePr>
        <p:xfrm>
          <a:off x="1457996" y="1940719"/>
          <a:ext cx="9156948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85" name="CS ChemDraw Drawing" r:id="rId3" imgW="7738395" imgH="2382974" progId="ChemDraw.Document.6.0">
                  <p:embed/>
                </p:oleObj>
              </mc:Choice>
              <mc:Fallback>
                <p:oleObj name="CS ChemDraw Drawing" r:id="rId3" imgW="7738395" imgH="238297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57996" y="1940719"/>
                        <a:ext cx="9156948" cy="281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41861" y="4501694"/>
            <a:ext cx="16001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Scheme 2.29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11441357" y="6132660"/>
            <a:ext cx="640080" cy="640080"/>
          </a:xfrm>
          <a:prstGeom prst="ellipse">
            <a:avLst/>
          </a:prstGeom>
          <a:solidFill>
            <a:srgbClr val="98C723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rtlCol="1" anchor="ctr"/>
          <a:lstStyle/>
          <a:p>
            <a:pPr algn="ctr" defTabSz="685783">
              <a:defRPr/>
            </a:pPr>
            <a:r>
              <a:rPr lang="en-US" kern="0" dirty="0" smtClean="0">
                <a:solidFill>
                  <a:prstClr val="black"/>
                </a:solidFill>
                <a:latin typeface="Calibri"/>
                <a:cs typeface="B Fantezy" panose="00000400000000000000" pitchFamily="2" charset="-78"/>
              </a:rPr>
              <a:t>40</a:t>
            </a:r>
            <a:endParaRPr lang="fa-IR" kern="0" dirty="0">
              <a:solidFill>
                <a:prstClr val="black"/>
              </a:solidFill>
              <a:latin typeface="Calibri"/>
              <a:cs typeface="B Fantezy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56756" y="3734992"/>
            <a:ext cx="2930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7-(</a:t>
            </a:r>
            <a:r>
              <a:rPr lang="en-US" sz="24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allyl</a:t>
            </a:r>
            <a:r>
              <a:rPr lang="en-US" sz="2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</a:t>
            </a:r>
            <a:r>
              <a:rPr lang="en-US" sz="2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)-</a:t>
            </a:r>
            <a:r>
              <a:rPr lang="en-US" sz="24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</a:t>
            </a:r>
            <a:r>
              <a:rPr lang="en-US" sz="2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-trig</a:t>
            </a:r>
            <a:endParaRPr lang="en-US" sz="2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7294877"/>
              </p:ext>
            </p:extLst>
          </p:nvPr>
        </p:nvGraphicFramePr>
        <p:xfrm>
          <a:off x="5872163" y="2082800"/>
          <a:ext cx="246062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86" name="CS ChemDraw Drawing" r:id="rId5" imgW="246456" imgH="435403" progId="ChemDraw.Document.6.0">
                  <p:embed/>
                </p:oleObj>
              </mc:Choice>
              <mc:Fallback>
                <p:oleObj name="CS ChemDraw Drawing" r:id="rId5" imgW="246456" imgH="43540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72163" y="2082800"/>
                        <a:ext cx="246062" cy="434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896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1649809" y="648407"/>
            <a:ext cx="8929689" cy="5743575"/>
          </a:xfrm>
          <a:prstGeom prst="flowChartAlternateProcess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  <a:ln w="38100"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7994757"/>
              </p:ext>
            </p:extLst>
          </p:nvPr>
        </p:nvGraphicFramePr>
        <p:xfrm>
          <a:off x="2452688" y="1809750"/>
          <a:ext cx="7037387" cy="418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68" name="CS ChemDraw Drawing" r:id="rId3" imgW="5719237" imgH="3401163" progId="ChemDraw.Document.6.0">
                  <p:embed/>
                </p:oleObj>
              </mc:Choice>
              <mc:Fallback>
                <p:oleObj name="CS ChemDraw Drawing" r:id="rId3" imgW="5719237" imgH="340116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52688" y="1809750"/>
                        <a:ext cx="7037387" cy="4184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58197" y="2398703"/>
            <a:ext cx="15644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5-Endo-Trig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672241" y="2371730"/>
            <a:ext cx="9072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00F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</a:t>
            </a:r>
            <a:endParaRPr lang="fa-IR" sz="5400" b="1" dirty="0">
              <a:solidFill>
                <a:srgbClr val="00F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608345" y="4852993"/>
            <a:ext cx="9072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00F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</a:t>
            </a:r>
            <a:endParaRPr lang="fa-IR" sz="5400" b="1" dirty="0">
              <a:solidFill>
                <a:srgbClr val="00F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04781" y="968826"/>
            <a:ext cx="7721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66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Baldwin’s Rules apply to Kinetically-controlled process only</a:t>
            </a:r>
            <a:endParaRPr lang="en-US" sz="2400" b="1" dirty="0">
              <a:solidFill>
                <a:srgbClr val="FF0066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11441357" y="6132660"/>
            <a:ext cx="640080" cy="640080"/>
          </a:xfrm>
          <a:prstGeom prst="ellipse">
            <a:avLst/>
          </a:prstGeom>
          <a:solidFill>
            <a:srgbClr val="98C723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rtlCol="1" anchor="ctr"/>
          <a:lstStyle/>
          <a:p>
            <a:pPr algn="ctr" defTabSz="685783">
              <a:defRPr/>
            </a:pPr>
            <a:r>
              <a:rPr lang="en-US" kern="0" dirty="0" smtClean="0">
                <a:solidFill>
                  <a:prstClr val="black"/>
                </a:solidFill>
                <a:latin typeface="Calibri"/>
                <a:cs typeface="B Fantezy" panose="00000400000000000000" pitchFamily="2" charset="-78"/>
              </a:rPr>
              <a:t>41</a:t>
            </a:r>
            <a:endParaRPr lang="fa-IR" kern="0" dirty="0">
              <a:solidFill>
                <a:prstClr val="black"/>
              </a:solidFill>
              <a:latin typeface="Calibri"/>
              <a:cs typeface="B Fantezy" panose="000004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1054" y="4793255"/>
            <a:ext cx="15644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5-Endo-Trig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&quot;No&quot; Symbol 5"/>
          <p:cNvSpPr/>
          <p:nvPr/>
        </p:nvSpPr>
        <p:spPr>
          <a:xfrm>
            <a:off x="5685267" y="2299885"/>
            <a:ext cx="569926" cy="561238"/>
          </a:xfrm>
          <a:prstGeom prst="noSmoking">
            <a:avLst/>
          </a:prstGeom>
          <a:solidFill>
            <a:srgbClr val="FF0000"/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&quot;No&quot; Symbol 11"/>
          <p:cNvSpPr/>
          <p:nvPr/>
        </p:nvSpPr>
        <p:spPr>
          <a:xfrm>
            <a:off x="5685267" y="4632127"/>
            <a:ext cx="569926" cy="561238"/>
          </a:xfrm>
          <a:prstGeom prst="noSmoking">
            <a:avLst/>
          </a:prstGeom>
          <a:solidFill>
            <a:srgbClr val="FF0000"/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82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9" grpId="0"/>
      <p:bldP spid="3" grpId="0"/>
      <p:bldP spid="11" grpId="0"/>
      <p:bldP spid="6" grpId="0" animBg="1"/>
      <p:bldP spid="1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21881" y="287521"/>
            <a:ext cx="4729162" cy="1088874"/>
          </a:xfrm>
          <a:prstGeom prst="roundRect">
            <a:avLst/>
          </a:prstGeom>
          <a:solidFill>
            <a:srgbClr val="00B050"/>
          </a:solidFill>
          <a:ln>
            <a:gradFill flip="none" rotWithShape="1">
              <a:gsLst>
                <a:gs pos="54000">
                  <a:srgbClr val="60943D"/>
                </a:gs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Pericyclic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Transition State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32117725"/>
              </p:ext>
            </p:extLst>
          </p:nvPr>
        </p:nvGraphicFramePr>
        <p:xfrm>
          <a:off x="1774825" y="814387"/>
          <a:ext cx="8269288" cy="4638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3263885" y="5392754"/>
            <a:ext cx="5329236" cy="1128713"/>
          </a:xfrm>
          <a:prstGeom prst="ellipse">
            <a:avLst/>
          </a:prstGeom>
          <a:gradFill flip="none" rotWithShape="1">
            <a:gsLst>
              <a:gs pos="0">
                <a:srgbClr val="588937">
                  <a:shade val="30000"/>
                  <a:satMod val="115000"/>
                </a:srgbClr>
              </a:gs>
              <a:gs pos="50000">
                <a:srgbClr val="588937">
                  <a:shade val="67500"/>
                  <a:satMod val="115000"/>
                </a:srgbClr>
              </a:gs>
              <a:gs pos="100000">
                <a:srgbClr val="588937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glow rad="101600">
              <a:schemeClr val="accent6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Woodward-Hoffmann Rules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khbar MT" pitchFamily="2" charset="-78"/>
            </a:endParaRPr>
          </a:p>
        </p:txBody>
      </p:sp>
      <p:sp>
        <p:nvSpPr>
          <p:cNvPr id="9" name="Right Arrow 8"/>
          <p:cNvSpPr/>
          <p:nvPr/>
        </p:nvSpPr>
        <p:spPr>
          <a:xfrm rot="18482384" flipH="1">
            <a:off x="8269309" y="4566129"/>
            <a:ext cx="582271" cy="711723"/>
          </a:xfrm>
          <a:prstGeom prst="rightArrow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3082384" flipH="1">
            <a:off x="3029902" y="4577221"/>
            <a:ext cx="582271" cy="711723"/>
          </a:xfrm>
          <a:prstGeom prst="rightArrow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6200000" flipH="1">
            <a:off x="5644059" y="4538319"/>
            <a:ext cx="582271" cy="711723"/>
          </a:xfrm>
          <a:prstGeom prst="rightArrow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441357" y="6132660"/>
            <a:ext cx="640080" cy="640080"/>
          </a:xfrm>
          <a:prstGeom prst="ellipse">
            <a:avLst/>
          </a:prstGeom>
          <a:solidFill>
            <a:srgbClr val="98C723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rtlCol="1" anchor="ctr"/>
          <a:lstStyle/>
          <a:p>
            <a:pPr algn="ctr" defTabSz="685783">
              <a:defRPr/>
            </a:pPr>
            <a:r>
              <a:rPr lang="en-US" kern="0" dirty="0" smtClean="0">
                <a:solidFill>
                  <a:prstClr val="black"/>
                </a:solidFill>
                <a:latin typeface="Calibri"/>
                <a:cs typeface="B Fantezy" panose="00000400000000000000" pitchFamily="2" charset="-78"/>
              </a:rPr>
              <a:t>42</a:t>
            </a:r>
            <a:endParaRPr lang="fa-IR" kern="0" dirty="0">
              <a:solidFill>
                <a:prstClr val="black"/>
              </a:solidFill>
              <a:latin typeface="Calibri"/>
              <a:cs typeface="B Fantezy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9514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19B796-9278-4830-8DF7-C1C498A4B3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7D19B796-9278-4830-8DF7-C1C498A4B3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AE73EE-C594-454D-A616-F7B09B7BCA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0DAE73EE-C594-454D-A616-F7B09B7BCA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2D0A50-1A33-47D9-9487-3B2A20F761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2D2D0A50-1A33-47D9-9487-3B2A20F761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DEE515-C1D8-4837-9EF7-8E25419054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54DEE515-C1D8-4837-9EF7-8E25419054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890B89-C053-40E6-B5D7-75AA1F1F66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67890B89-C053-40E6-B5D7-75AA1F1F66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7DBE38-CAB4-4B56-BF75-245884A3DA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417DBE38-CAB4-4B56-BF75-245884A3DA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DF08FB-C6B1-45E7-87E0-7C98BA7DDC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D3DF08FB-C6B1-45E7-87E0-7C98BA7DDC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1F49C6-9E3F-4042-A857-A570D2314A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A01F49C6-9E3F-4042-A857-A570D2314A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0188CE-AF0F-4B7A-A596-8C6C0C4AE8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E70188CE-AF0F-4B7A-A596-8C6C0C4AE8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481BD7-FD9D-4781-BE9C-6CABC16E3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C5481BD7-FD9D-4781-BE9C-6CABC16E35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D62309-8499-4F3C-99A9-302A5DBE7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>
                                            <p:graphicEl>
                                              <a:dgm id="{BCD62309-8499-4F3C-99A9-302A5DBE7B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Sub>
          <a:bldDgm bld="one"/>
        </p:bldSub>
      </p:bldGraphic>
      <p:bldP spid="5" grpId="0" animBg="1"/>
      <p:bldP spid="9" grpId="0" animBg="1"/>
      <p:bldP spid="10" grpId="0" animBg="1"/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212386"/>
              </p:ext>
            </p:extLst>
          </p:nvPr>
        </p:nvGraphicFramePr>
        <p:xfrm>
          <a:off x="2272348" y="914400"/>
          <a:ext cx="7406639" cy="1920240"/>
        </p:xfrm>
        <a:graphic>
          <a:graphicData uri="http://schemas.openxmlformats.org/drawingml/2006/table">
            <a:tbl>
              <a:tblPr rtl="1" firstRow="1" bandRow="1" bandCol="1">
                <a:tableStyleId>{10A1B5D5-9B99-4C35-A422-299274C87663}</a:tableStyleId>
              </a:tblPr>
              <a:tblGrid>
                <a:gridCol w="2692817"/>
                <a:gridCol w="1558901"/>
                <a:gridCol w="3154921"/>
              </a:tblGrid>
              <a:tr h="480060">
                <a:tc gridSpan="2"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Allowed, or Preferred Mode</a:t>
                      </a:r>
                      <a:endParaRPr kumimoji="0" lang="fa-I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Times New Roman" pitchFamily="18" charset="0"/>
                        <a:cs typeface="+mj-cs"/>
                      </a:endParaRP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 of Electrons in Cyclic Transition State</a:t>
                      </a:r>
                      <a:endParaRPr kumimoji="0" lang="fa-I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Times New Roman" pitchFamily="18" charset="0"/>
                        <a:cs typeface="+mj-cs"/>
                      </a:endParaRP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Photochemical</a:t>
                      </a:r>
                      <a:endParaRPr kumimoji="0" lang="fa-I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Times New Roman" pitchFamily="18" charset="0"/>
                        <a:cs typeface="+mj-cs"/>
                      </a:endParaRP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Thermal</a:t>
                      </a:r>
                      <a:endParaRPr kumimoji="0" lang="fa-I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Times New Roman" pitchFamily="18" charset="0"/>
                        <a:cs typeface="+mj-cs"/>
                      </a:endParaRP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006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Disrotatory</a:t>
                      </a:r>
                      <a:endParaRPr kumimoji="0" lang="fa-I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Times New Roman" pitchFamily="18" charset="0"/>
                        <a:cs typeface="+mj-cs"/>
                      </a:endParaRP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Conrotatory</a:t>
                      </a:r>
                      <a:endParaRPr kumimoji="0" lang="fa-I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Times New Roman" pitchFamily="18" charset="0"/>
                        <a:cs typeface="+mj-cs"/>
                      </a:endParaRP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</a:t>
                      </a:r>
                      <a:r>
                        <a:rPr kumimoji="0" lang="fa-IR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kumimoji="0" lang="fa-I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cs typeface="+mj-cs"/>
                      </a:endParaRP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kern="1200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Conrotatory</a:t>
                      </a:r>
                      <a:endParaRPr kumimoji="0" lang="fa-IR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Times New Roman" pitchFamily="18" charset="0"/>
                        <a:cs typeface="+mn-cs"/>
                      </a:endParaRP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Disrotatory</a:t>
                      </a:r>
                      <a:endParaRPr kumimoji="0" lang="fa-I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Times New Roman" pitchFamily="18" charset="0"/>
                        <a:cs typeface="+mj-cs"/>
                      </a:endParaRP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n+2</a:t>
                      </a:r>
                      <a:r>
                        <a:rPr kumimoji="0" lang="fa-IR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kumimoji="0" lang="fa-I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cs typeface="+mj-cs"/>
                      </a:endParaRP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31665" y="360278"/>
            <a:ext cx="6472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Table 2.5 </a:t>
            </a:r>
            <a:r>
              <a:rPr lang="en-US" sz="2000" b="1" dirty="0" err="1" smtClean="0"/>
              <a:t>Electrocyclic</a:t>
            </a:r>
            <a:r>
              <a:rPr lang="en-US" sz="2000" b="1" dirty="0" smtClean="0"/>
              <a:t> Reactions</a:t>
            </a:r>
            <a:endParaRPr lang="en-US" sz="2000" b="1" dirty="0"/>
          </a:p>
        </p:txBody>
      </p:sp>
      <p:sp>
        <p:nvSpPr>
          <p:cNvPr id="6" name="Oval 5"/>
          <p:cNvSpPr/>
          <p:nvPr/>
        </p:nvSpPr>
        <p:spPr>
          <a:xfrm>
            <a:off x="11441357" y="6132660"/>
            <a:ext cx="640080" cy="640080"/>
          </a:xfrm>
          <a:prstGeom prst="ellipse">
            <a:avLst/>
          </a:prstGeom>
          <a:solidFill>
            <a:srgbClr val="98C723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rtlCol="1" anchor="ctr"/>
          <a:lstStyle/>
          <a:p>
            <a:pPr algn="ctr" defTabSz="685783">
              <a:defRPr/>
            </a:pPr>
            <a:r>
              <a:rPr lang="en-US" kern="0" dirty="0" smtClean="0">
                <a:solidFill>
                  <a:prstClr val="black"/>
                </a:solidFill>
                <a:latin typeface="Calibri"/>
                <a:cs typeface="B Fantezy" panose="00000400000000000000" pitchFamily="2" charset="-78"/>
              </a:rPr>
              <a:t>43</a:t>
            </a:r>
            <a:endParaRPr lang="fa-IR" kern="0" dirty="0">
              <a:solidFill>
                <a:prstClr val="black"/>
              </a:solidFill>
              <a:latin typeface="Calibri"/>
              <a:cs typeface="B Fantezy" panose="000004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632" y="3287954"/>
            <a:ext cx="9966960" cy="337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41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3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789477"/>
              </p:ext>
            </p:extLst>
          </p:nvPr>
        </p:nvGraphicFramePr>
        <p:xfrm>
          <a:off x="1362301" y="914400"/>
          <a:ext cx="9144000" cy="1920240"/>
        </p:xfrm>
        <a:graphic>
          <a:graphicData uri="http://schemas.openxmlformats.org/drawingml/2006/table">
            <a:tbl>
              <a:tblPr rtl="1" firstRow="1" bandRow="1" bandCol="1">
                <a:tableStyleId>{B301B821-A1FF-4177-AEE7-76D212191A09}</a:tableStyleId>
              </a:tblPr>
              <a:tblGrid>
                <a:gridCol w="3365273"/>
                <a:gridCol w="3091543"/>
                <a:gridCol w="2687184"/>
              </a:tblGrid>
              <a:tr h="480060">
                <a:tc gridSpan="2"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Allowed, or Preferred Mode</a:t>
                      </a:r>
                      <a:endParaRPr kumimoji="0" lang="fa-I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Times New Roman" pitchFamily="18" charset="0"/>
                        <a:cs typeface="+mj-cs"/>
                      </a:endParaRP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 of Electrons in Cyclic Transition State</a:t>
                      </a:r>
                      <a:endParaRPr kumimoji="0" lang="fa-I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Times New Roman" pitchFamily="18" charset="0"/>
                        <a:cs typeface="+mj-cs"/>
                      </a:endParaRP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Photochemical</a:t>
                      </a:r>
                      <a:endParaRPr kumimoji="0" lang="fa-I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Times New Roman" pitchFamily="18" charset="0"/>
                        <a:cs typeface="+mj-cs"/>
                      </a:endParaRP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Thermal</a:t>
                      </a:r>
                      <a:endParaRPr kumimoji="0" lang="fa-I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Times New Roman" pitchFamily="18" charset="0"/>
                        <a:cs typeface="+mj-cs"/>
                      </a:endParaRP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006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Suprafacial-suprafacial</a:t>
                      </a:r>
                      <a:endParaRPr kumimoji="0" lang="fa-IR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Times New Roman" pitchFamily="18" charset="0"/>
                        <a:cs typeface="+mn-cs"/>
                      </a:endParaRP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Antarafacial-suprafacial</a:t>
                      </a:r>
                      <a:endParaRPr kumimoji="0" lang="fa-I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Times New Roman" pitchFamily="18" charset="0"/>
                        <a:cs typeface="+mj-cs"/>
                      </a:endParaRP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</a:t>
                      </a:r>
                      <a:r>
                        <a:rPr kumimoji="0" lang="fa-IR" sz="16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kumimoji="0" lang="fa-I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cs typeface="+mj-cs"/>
                      </a:endParaRP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Antarafacial-suprafacial</a:t>
                      </a:r>
                      <a:endParaRPr kumimoji="0" lang="fa-IR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Times New Roman" pitchFamily="18" charset="0"/>
                        <a:cs typeface="+mn-cs"/>
                      </a:endParaRP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Suprafacial-suprafacial</a:t>
                      </a:r>
                      <a:endParaRPr kumimoji="0" lang="fa-I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Times New Roman" pitchFamily="18" charset="0"/>
                        <a:cs typeface="+mj-cs"/>
                      </a:endParaRP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n+2</a:t>
                      </a:r>
                      <a:r>
                        <a:rPr kumimoji="0" lang="fa-IR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kumimoji="0" lang="fa-I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cs typeface="+mj-cs"/>
                      </a:endParaRP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31665" y="360278"/>
            <a:ext cx="6472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Table 2.6 </a:t>
            </a:r>
            <a:r>
              <a:rPr lang="en-US" sz="2000" b="1" dirty="0" err="1" smtClean="0"/>
              <a:t>Cycloaddition</a:t>
            </a:r>
            <a:r>
              <a:rPr lang="en-US" sz="2000" b="1" dirty="0" smtClean="0"/>
              <a:t> Reactions</a:t>
            </a:r>
            <a:endParaRPr lang="en-US" sz="2000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4342353"/>
              </p:ext>
            </p:extLst>
          </p:nvPr>
        </p:nvGraphicFramePr>
        <p:xfrm>
          <a:off x="7448440" y="3500642"/>
          <a:ext cx="2877973" cy="2690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26" name="CS ChemDraw Drawing" r:id="rId3" imgW="1898494" imgH="1775083" progId="ChemDraw.Document.6.0">
                  <p:embed/>
                </p:oleObj>
              </mc:Choice>
              <mc:Fallback>
                <p:oleObj name="CS ChemDraw Drawing" r:id="rId3" imgW="1898494" imgH="177508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48440" y="3500642"/>
                        <a:ext cx="2877973" cy="26902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9971943"/>
              </p:ext>
            </p:extLst>
          </p:nvPr>
        </p:nvGraphicFramePr>
        <p:xfrm>
          <a:off x="1895272" y="4416096"/>
          <a:ext cx="4647418" cy="1206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27" name="CS ChemDraw Drawing" r:id="rId5" imgW="3320543" imgH="862168" progId="ChemDraw.Document.6.0">
                  <p:embed/>
                </p:oleObj>
              </mc:Choice>
              <mc:Fallback>
                <p:oleObj name="CS ChemDraw Drawing" r:id="rId5" imgW="3320543" imgH="86216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95272" y="4416096"/>
                        <a:ext cx="4647418" cy="12062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7"/>
          <p:cNvSpPr/>
          <p:nvPr/>
        </p:nvSpPr>
        <p:spPr>
          <a:xfrm>
            <a:off x="11441357" y="6132660"/>
            <a:ext cx="640080" cy="640080"/>
          </a:xfrm>
          <a:prstGeom prst="ellipse">
            <a:avLst/>
          </a:prstGeom>
          <a:solidFill>
            <a:srgbClr val="98C723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rtlCol="1" anchor="ctr"/>
          <a:lstStyle/>
          <a:p>
            <a:pPr algn="ctr" defTabSz="685783">
              <a:defRPr/>
            </a:pPr>
            <a:r>
              <a:rPr lang="en-US" kern="0" dirty="0" smtClean="0">
                <a:solidFill>
                  <a:prstClr val="black"/>
                </a:solidFill>
                <a:latin typeface="Calibri"/>
                <a:cs typeface="B Fantezy" panose="00000400000000000000" pitchFamily="2" charset="-78"/>
              </a:rPr>
              <a:t>44</a:t>
            </a:r>
            <a:endParaRPr lang="fa-IR" kern="0" dirty="0">
              <a:solidFill>
                <a:prstClr val="black"/>
              </a:solidFill>
              <a:latin typeface="Calibri"/>
              <a:cs typeface="B Fantezy" panose="00000400000000000000" pitchFamily="2" charset="-78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5626039"/>
              </p:ext>
            </p:extLst>
          </p:nvPr>
        </p:nvGraphicFramePr>
        <p:xfrm>
          <a:off x="3149877" y="3370200"/>
          <a:ext cx="5878241" cy="295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28" name="CS ChemDraw Drawing" r:id="rId7" imgW="5037906" imgH="2529548" progId="ChemDraw.Document.6.0">
                  <p:embed/>
                </p:oleObj>
              </mc:Choice>
              <mc:Fallback>
                <p:oleObj name="CS ChemDraw Drawing" r:id="rId7" imgW="5037906" imgH="252954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49877" y="3370200"/>
                        <a:ext cx="5878241" cy="2951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15565" y="3435523"/>
            <a:ext cx="4452511" cy="28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21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01765" y="619894"/>
            <a:ext cx="7551200" cy="5654780"/>
          </a:xfrm>
          <a:prstGeom prst="rect">
            <a:avLst/>
          </a:prstGeom>
          <a:ln w="57150">
            <a:solidFill>
              <a:srgbClr val="7030A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Oval 3"/>
          <p:cNvSpPr/>
          <p:nvPr/>
        </p:nvSpPr>
        <p:spPr>
          <a:xfrm>
            <a:off x="11441357" y="6132660"/>
            <a:ext cx="640080" cy="640080"/>
          </a:xfrm>
          <a:prstGeom prst="ellipse">
            <a:avLst/>
          </a:prstGeom>
          <a:solidFill>
            <a:srgbClr val="98C723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rtlCol="1" anchor="ctr"/>
          <a:lstStyle/>
          <a:p>
            <a:pPr algn="ctr" defTabSz="685783">
              <a:defRPr/>
            </a:pPr>
            <a:r>
              <a:rPr lang="en-US" kern="0" dirty="0" smtClean="0">
                <a:solidFill>
                  <a:prstClr val="black"/>
                </a:solidFill>
                <a:latin typeface="Calibri"/>
                <a:cs typeface="B Fantezy" panose="00000400000000000000" pitchFamily="2" charset="-78"/>
              </a:rPr>
              <a:t>45</a:t>
            </a:r>
            <a:endParaRPr lang="fa-IR" kern="0" dirty="0">
              <a:solidFill>
                <a:prstClr val="black"/>
              </a:solidFill>
              <a:latin typeface="Calibri"/>
              <a:cs typeface="B Fantezy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5960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980514"/>
              </p:ext>
            </p:extLst>
          </p:nvPr>
        </p:nvGraphicFramePr>
        <p:xfrm>
          <a:off x="1362299" y="914400"/>
          <a:ext cx="9144002" cy="2621386"/>
        </p:xfrm>
        <a:graphic>
          <a:graphicData uri="http://schemas.openxmlformats.org/drawingml/2006/table">
            <a:tbl>
              <a:tblPr rtl="1" firstRow="1" bandRow="1" bandCol="1">
                <a:tableStyleId>{9DCAF9ED-07DC-4A11-8D7F-57B35C25682E}</a:tableStyleId>
              </a:tblPr>
              <a:tblGrid>
                <a:gridCol w="1682637"/>
                <a:gridCol w="1682637"/>
                <a:gridCol w="1545772"/>
                <a:gridCol w="1545772"/>
                <a:gridCol w="2687184"/>
              </a:tblGrid>
              <a:tr h="480060">
                <a:tc gridSpan="4"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Allowed, or Preferred Mode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Hydrogen Migration with</a:t>
                      </a:r>
                      <a:endParaRPr kumimoji="0" lang="fa-IR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 of Electrons in Cyclic Transition State</a:t>
                      </a:r>
                      <a:endParaRPr kumimoji="0" lang="fa-I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Times New Roman" pitchFamily="18" charset="0"/>
                        <a:cs typeface="+mj-cs"/>
                      </a:endParaRP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480060">
                <a:tc gridSpan="2"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+mj-cs"/>
                        </a:rPr>
                        <a:t>Inversion</a:t>
                      </a:r>
                      <a:endParaRPr kumimoji="0" lang="fa-I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Times New Roman" pitchFamily="18" charset="0"/>
                        <a:cs typeface="+mj-cs"/>
                      </a:endParaRP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+mj-cs"/>
                        </a:rPr>
                        <a:t>Retention</a:t>
                      </a:r>
                      <a:endParaRPr kumimoji="0" lang="fa-I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Times New Roman" pitchFamily="18" charset="0"/>
                        <a:cs typeface="+mj-cs"/>
                      </a:endParaRP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006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Photochemical</a:t>
                      </a:r>
                      <a:endParaRPr kumimoji="0" lang="fa-IR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Times New Roman" pitchFamily="18" charset="0"/>
                        <a:cs typeface="+mn-cs"/>
                      </a:endParaRP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Thermal</a:t>
                      </a:r>
                      <a:endParaRPr kumimoji="0" lang="fa-I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Times New Roman" pitchFamily="18" charset="0"/>
                        <a:cs typeface="+mj-cs"/>
                      </a:endParaRP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Photochemical</a:t>
                      </a:r>
                      <a:endParaRPr kumimoji="0" lang="fa-IR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Times New Roman" pitchFamily="18" charset="0"/>
                        <a:cs typeface="+mn-cs"/>
                      </a:endParaRP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Thermal</a:t>
                      </a:r>
                      <a:endParaRPr kumimoji="0" lang="fa-I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Times New Roman" pitchFamily="18" charset="0"/>
                        <a:cs typeface="+mj-cs"/>
                      </a:endParaRP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Times New Roman" pitchFamily="18" charset="0"/>
                        <a:cs typeface="+mj-cs"/>
                      </a:endParaRP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Antarafacial</a:t>
                      </a:r>
                      <a:endParaRPr kumimoji="0" lang="fa-IR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Times New Roman" pitchFamily="18" charset="0"/>
                        <a:cs typeface="+mn-cs"/>
                      </a:endParaRP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Suprafacial</a:t>
                      </a:r>
                      <a:endParaRPr kumimoji="0" lang="fa-IR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Times New Roman" pitchFamily="18" charset="0"/>
                        <a:cs typeface="+mn-cs"/>
                      </a:endParaRP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Suprafacial</a:t>
                      </a:r>
                      <a:endParaRPr kumimoji="0" lang="fa-I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Times New Roman" pitchFamily="18" charset="0"/>
                        <a:cs typeface="+mj-cs"/>
                      </a:endParaRP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Antarafacial</a:t>
                      </a:r>
                      <a:endParaRPr kumimoji="0" lang="fa-I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Times New Roman" pitchFamily="18" charset="0"/>
                        <a:cs typeface="+mj-cs"/>
                      </a:endParaRP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</a:t>
                      </a:r>
                      <a:r>
                        <a:rPr kumimoji="0" lang="fa-IR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kumimoji="0" lang="fa-I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cs typeface="+mj-cs"/>
                      </a:endParaRP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Suprafacial</a:t>
                      </a:r>
                      <a:endParaRPr kumimoji="0" lang="fa-IR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Times New Roman" pitchFamily="18" charset="0"/>
                        <a:cs typeface="+mn-cs"/>
                      </a:endParaRP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Antarafacial</a:t>
                      </a:r>
                      <a:endParaRPr kumimoji="0" lang="fa-IR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Times New Roman" pitchFamily="18" charset="0"/>
                        <a:cs typeface="+mn-cs"/>
                      </a:endParaRP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Antarafacial</a:t>
                      </a:r>
                      <a:endParaRPr kumimoji="0" lang="fa-I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Times New Roman" pitchFamily="18" charset="0"/>
                        <a:cs typeface="+mj-cs"/>
                      </a:endParaRP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Suprafacial</a:t>
                      </a:r>
                      <a:endParaRPr kumimoji="0" lang="fa-I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Times New Roman" pitchFamily="18" charset="0"/>
                        <a:cs typeface="+mj-cs"/>
                      </a:endParaRP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n+2</a:t>
                      </a:r>
                      <a:r>
                        <a:rPr kumimoji="0" lang="fa-IR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kumimoji="0" lang="fa-I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cs typeface="+mj-cs"/>
                      </a:endParaRP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31665" y="360278"/>
            <a:ext cx="6472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Table 2.6 </a:t>
            </a:r>
            <a:r>
              <a:rPr lang="en-US" sz="2000" b="1" dirty="0" err="1" smtClean="0"/>
              <a:t>Sigmatropic</a:t>
            </a:r>
            <a:r>
              <a:rPr lang="en-US" sz="2000" b="1" dirty="0" smtClean="0"/>
              <a:t> Reactions</a:t>
            </a:r>
            <a:endParaRPr lang="en-US" sz="2000" b="1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3019817"/>
              </p:ext>
            </p:extLst>
          </p:nvPr>
        </p:nvGraphicFramePr>
        <p:xfrm>
          <a:off x="0" y="4374493"/>
          <a:ext cx="4506287" cy="14114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4" name="CS ChemDraw Drawing" r:id="rId3" imgW="3314334" imgH="1037625" progId="ChemDraw.Document.6.0">
                  <p:embed/>
                </p:oleObj>
              </mc:Choice>
              <mc:Fallback>
                <p:oleObj name="CS ChemDraw Drawing" r:id="rId3" imgW="3314334" imgH="103762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4374493"/>
                        <a:ext cx="4506287" cy="14114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01106" y="4374493"/>
            <a:ext cx="7089116" cy="205783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1441357" y="6132660"/>
            <a:ext cx="640080" cy="640080"/>
          </a:xfrm>
          <a:prstGeom prst="ellipse">
            <a:avLst/>
          </a:prstGeom>
          <a:solidFill>
            <a:srgbClr val="98C723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rtlCol="1" anchor="ctr"/>
          <a:lstStyle/>
          <a:p>
            <a:pPr algn="ctr" defTabSz="685783">
              <a:defRPr/>
            </a:pPr>
            <a:r>
              <a:rPr lang="en-US" kern="0" dirty="0" smtClean="0">
                <a:solidFill>
                  <a:prstClr val="black"/>
                </a:solidFill>
                <a:latin typeface="Calibri"/>
                <a:cs typeface="B Fantezy" panose="00000400000000000000" pitchFamily="2" charset="-78"/>
              </a:rPr>
              <a:t>46</a:t>
            </a:r>
            <a:endParaRPr lang="fa-IR" kern="0" dirty="0">
              <a:solidFill>
                <a:prstClr val="black"/>
              </a:solidFill>
              <a:latin typeface="Calibri"/>
              <a:cs typeface="B Fantezy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688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39100" y="609803"/>
            <a:ext cx="2404962" cy="4910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19447" y="662543"/>
            <a:ext cx="2266311" cy="47920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43212" y="5929313"/>
            <a:ext cx="1407308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Retention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78867" y="5929312"/>
            <a:ext cx="1325427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Inversion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11441357" y="6132660"/>
            <a:ext cx="640080" cy="640080"/>
          </a:xfrm>
          <a:prstGeom prst="ellipse">
            <a:avLst/>
          </a:prstGeom>
          <a:solidFill>
            <a:srgbClr val="98C723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rtlCol="1" anchor="ctr"/>
          <a:lstStyle/>
          <a:p>
            <a:pPr algn="ctr" defTabSz="685783">
              <a:defRPr/>
            </a:pPr>
            <a:r>
              <a:rPr lang="en-US" kern="0" dirty="0" smtClean="0">
                <a:solidFill>
                  <a:prstClr val="black"/>
                </a:solidFill>
                <a:latin typeface="Calibri"/>
                <a:cs typeface="B Fantezy" panose="00000400000000000000" pitchFamily="2" charset="-78"/>
              </a:rPr>
              <a:t>47</a:t>
            </a:r>
            <a:endParaRPr lang="fa-IR" kern="0" dirty="0">
              <a:solidFill>
                <a:prstClr val="black"/>
              </a:solidFill>
              <a:latin typeface="Calibri"/>
              <a:cs typeface="B Fantezy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9227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650889" y="872197"/>
            <a:ext cx="10781732" cy="5105521"/>
          </a:xfrm>
          <a:prstGeom prst="flowChartAlternateProcess">
            <a:avLst/>
          </a:prstGeom>
          <a:pattFill prst="solidDmnd">
            <a:fgClr>
              <a:srgbClr val="FFFF99"/>
            </a:fgClr>
            <a:bgClr>
              <a:schemeClr val="bg1"/>
            </a:bgClr>
          </a:pattFill>
          <a:ln w="38100"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6789606"/>
              </p:ext>
            </p:extLst>
          </p:nvPr>
        </p:nvGraphicFramePr>
        <p:xfrm>
          <a:off x="1169988" y="942975"/>
          <a:ext cx="9234487" cy="496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8" name="CS ChemDraw Drawing" r:id="rId3" imgW="6991739" imgH="3846284" progId="ChemDraw.Document.6.0">
                  <p:embed/>
                </p:oleObj>
              </mc:Choice>
              <mc:Fallback>
                <p:oleObj name="CS ChemDraw Drawing" r:id="rId3" imgW="6991739" imgH="384628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69988" y="942975"/>
                        <a:ext cx="9234487" cy="4968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>
          <a:xfrm>
            <a:off x="11441357" y="6132660"/>
            <a:ext cx="640080" cy="640080"/>
          </a:xfrm>
          <a:prstGeom prst="ellipse">
            <a:avLst/>
          </a:prstGeom>
          <a:solidFill>
            <a:srgbClr val="98C723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rtlCol="1" anchor="ctr"/>
          <a:lstStyle/>
          <a:p>
            <a:pPr algn="ctr" defTabSz="685783">
              <a:defRPr/>
            </a:pPr>
            <a:r>
              <a:rPr lang="en-US" kern="0" dirty="0" smtClean="0">
                <a:solidFill>
                  <a:prstClr val="black"/>
                </a:solidFill>
                <a:latin typeface="Calibri"/>
                <a:cs typeface="B Fantezy" panose="00000400000000000000" pitchFamily="2" charset="-78"/>
              </a:rPr>
              <a:t>4</a:t>
            </a:r>
            <a:endParaRPr lang="fa-IR" kern="0" dirty="0">
              <a:solidFill>
                <a:prstClr val="black"/>
              </a:solidFill>
              <a:latin typeface="Calibri"/>
              <a:cs typeface="B Fantezy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9312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266598" y="1993750"/>
            <a:ext cx="3549333" cy="3164357"/>
          </a:xfrm>
          <a:prstGeom prst="roundRect">
            <a:avLst/>
          </a:prstGeom>
          <a:solidFill>
            <a:srgbClr val="00B050"/>
          </a:solidFill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4795021" y="2449540"/>
          <a:ext cx="2856510" cy="2494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9" name="CS ChemDraw Drawing" r:id="rId3" imgW="1552430" imgH="1355876" progId="ChemDraw.Document.6.0">
                  <p:embed/>
                </p:oleObj>
              </mc:Choice>
              <mc:Fallback>
                <p:oleObj name="CS ChemDraw Drawing" r:id="rId3" imgW="1552430" imgH="135587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95021" y="2449540"/>
                        <a:ext cx="2856510" cy="24943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7"/>
          <p:cNvSpPr/>
          <p:nvPr/>
        </p:nvSpPr>
        <p:spPr>
          <a:xfrm>
            <a:off x="11441357" y="6132660"/>
            <a:ext cx="640080" cy="640080"/>
          </a:xfrm>
          <a:prstGeom prst="ellipse">
            <a:avLst/>
          </a:prstGeom>
          <a:solidFill>
            <a:srgbClr val="98C723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rtlCol="1" anchor="ctr"/>
          <a:lstStyle/>
          <a:p>
            <a:pPr algn="ctr" defTabSz="685783">
              <a:defRPr/>
            </a:pPr>
            <a:r>
              <a:rPr lang="en-US" kern="0" dirty="0" smtClean="0">
                <a:solidFill>
                  <a:prstClr val="black"/>
                </a:solidFill>
                <a:latin typeface="Calibri"/>
                <a:cs typeface="B Fantezy" panose="00000400000000000000" pitchFamily="2" charset="-78"/>
              </a:rPr>
              <a:t>5</a:t>
            </a:r>
            <a:endParaRPr lang="fa-IR" kern="0" dirty="0">
              <a:solidFill>
                <a:prstClr val="black"/>
              </a:solidFill>
              <a:latin typeface="Calibri"/>
              <a:cs typeface="B Fantezy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4051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912848" y="287521"/>
            <a:ext cx="4288177" cy="1088874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67000">
                <a:srgbClr val="00B050"/>
              </a:gs>
              <a:gs pos="100000">
                <a:schemeClr val="accent6">
                  <a:lumMod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gradFill flip="none" rotWithShape="1">
              <a:gsLst>
                <a:gs pos="54000">
                  <a:srgbClr val="60943D"/>
                </a:gs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Ahn-Felkin Addition</a:t>
            </a:r>
          </a:p>
        </p:txBody>
      </p:sp>
      <p:sp>
        <p:nvSpPr>
          <p:cNvPr id="3" name="Flowchart: Alternate Process 2"/>
          <p:cNvSpPr/>
          <p:nvPr/>
        </p:nvSpPr>
        <p:spPr>
          <a:xfrm>
            <a:off x="560575" y="1873363"/>
            <a:ext cx="11055785" cy="4774156"/>
          </a:xfrm>
          <a:prstGeom prst="flowChartAlternateProcess">
            <a:avLst/>
          </a:prstGeom>
          <a:solidFill>
            <a:srgbClr val="00FA71"/>
          </a:solidFill>
          <a:ln w="38100">
            <a:solidFill>
              <a:schemeClr val="bg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grpSp>
        <p:nvGrpSpPr>
          <p:cNvPr id="10" name="Group 48"/>
          <p:cNvGrpSpPr>
            <a:grpSpLocks/>
          </p:cNvGrpSpPr>
          <p:nvPr/>
        </p:nvGrpSpPr>
        <p:grpSpPr bwMode="auto">
          <a:xfrm rot="20098093" flipV="1">
            <a:off x="3867732" y="3040494"/>
            <a:ext cx="1240356" cy="493532"/>
            <a:chOff x="1481" y="1675"/>
            <a:chExt cx="899" cy="494"/>
          </a:xfrm>
          <a:solidFill>
            <a:srgbClr val="7030A0"/>
          </a:solidFill>
        </p:grpSpPr>
        <p:sp>
          <p:nvSpPr>
            <p:cNvPr id="11" name="Freeform 46"/>
            <p:cNvSpPr>
              <a:spLocks/>
            </p:cNvSpPr>
            <p:nvPr/>
          </p:nvSpPr>
          <p:spPr bwMode="auto">
            <a:xfrm>
              <a:off x="1481" y="1675"/>
              <a:ext cx="899" cy="247"/>
            </a:xfrm>
            <a:custGeom>
              <a:avLst/>
              <a:gdLst>
                <a:gd name="T0" fmla="*/ 0 w 899"/>
                <a:gd name="T1" fmla="*/ 247 h 247"/>
                <a:gd name="T2" fmla="*/ 0 w 899"/>
                <a:gd name="T3" fmla="*/ 123 h 247"/>
                <a:gd name="T4" fmla="*/ 653 w 899"/>
                <a:gd name="T5" fmla="*/ 123 h 247"/>
                <a:gd name="T6" fmla="*/ 653 w 899"/>
                <a:gd name="T7" fmla="*/ 0 h 247"/>
                <a:gd name="T8" fmla="*/ 899 w 899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9" h="247">
                  <a:moveTo>
                    <a:pt x="0" y="247"/>
                  </a:moveTo>
                  <a:lnTo>
                    <a:pt x="0" y="123"/>
                  </a:lnTo>
                  <a:lnTo>
                    <a:pt x="653" y="123"/>
                  </a:lnTo>
                  <a:lnTo>
                    <a:pt x="653" y="0"/>
                  </a:lnTo>
                  <a:lnTo>
                    <a:pt x="899" y="247"/>
                  </a:lnTo>
                </a:path>
              </a:pathLst>
            </a:custGeom>
            <a:grp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47"/>
            <p:cNvSpPr>
              <a:spLocks/>
            </p:cNvSpPr>
            <p:nvPr/>
          </p:nvSpPr>
          <p:spPr bwMode="auto">
            <a:xfrm>
              <a:off x="1481" y="1922"/>
              <a:ext cx="899" cy="247"/>
            </a:xfrm>
            <a:custGeom>
              <a:avLst/>
              <a:gdLst>
                <a:gd name="T0" fmla="*/ 0 w 899"/>
                <a:gd name="T1" fmla="*/ 0 h 247"/>
                <a:gd name="T2" fmla="*/ 0 w 899"/>
                <a:gd name="T3" fmla="*/ 123 h 247"/>
                <a:gd name="T4" fmla="*/ 653 w 899"/>
                <a:gd name="T5" fmla="*/ 123 h 247"/>
                <a:gd name="T6" fmla="*/ 653 w 899"/>
                <a:gd name="T7" fmla="*/ 247 h 247"/>
                <a:gd name="T8" fmla="*/ 899 w 899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9" h="247">
                  <a:moveTo>
                    <a:pt x="0" y="0"/>
                  </a:moveTo>
                  <a:lnTo>
                    <a:pt x="0" y="123"/>
                  </a:lnTo>
                  <a:lnTo>
                    <a:pt x="653" y="123"/>
                  </a:lnTo>
                  <a:lnTo>
                    <a:pt x="653" y="247"/>
                  </a:lnTo>
                  <a:lnTo>
                    <a:pt x="899" y="0"/>
                  </a:lnTo>
                </a:path>
              </a:pathLst>
            </a:custGeom>
            <a:grp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48"/>
          <p:cNvGrpSpPr>
            <a:grpSpLocks/>
          </p:cNvGrpSpPr>
          <p:nvPr/>
        </p:nvGrpSpPr>
        <p:grpSpPr bwMode="auto">
          <a:xfrm rot="1501907">
            <a:off x="3885029" y="4944812"/>
            <a:ext cx="1142194" cy="553499"/>
            <a:chOff x="1481" y="1675"/>
            <a:chExt cx="899" cy="494"/>
          </a:xfrm>
          <a:solidFill>
            <a:srgbClr val="7030A0"/>
          </a:solidFill>
        </p:grpSpPr>
        <p:sp>
          <p:nvSpPr>
            <p:cNvPr id="14" name="Freeform 46"/>
            <p:cNvSpPr>
              <a:spLocks/>
            </p:cNvSpPr>
            <p:nvPr/>
          </p:nvSpPr>
          <p:spPr bwMode="auto">
            <a:xfrm>
              <a:off x="1481" y="1675"/>
              <a:ext cx="899" cy="247"/>
            </a:xfrm>
            <a:custGeom>
              <a:avLst/>
              <a:gdLst>
                <a:gd name="T0" fmla="*/ 0 w 899"/>
                <a:gd name="T1" fmla="*/ 247 h 247"/>
                <a:gd name="T2" fmla="*/ 0 w 899"/>
                <a:gd name="T3" fmla="*/ 123 h 247"/>
                <a:gd name="T4" fmla="*/ 653 w 899"/>
                <a:gd name="T5" fmla="*/ 123 h 247"/>
                <a:gd name="T6" fmla="*/ 653 w 899"/>
                <a:gd name="T7" fmla="*/ 0 h 247"/>
                <a:gd name="T8" fmla="*/ 899 w 899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9" h="247">
                  <a:moveTo>
                    <a:pt x="0" y="247"/>
                  </a:moveTo>
                  <a:lnTo>
                    <a:pt x="0" y="123"/>
                  </a:lnTo>
                  <a:lnTo>
                    <a:pt x="653" y="123"/>
                  </a:lnTo>
                  <a:lnTo>
                    <a:pt x="653" y="0"/>
                  </a:lnTo>
                  <a:lnTo>
                    <a:pt x="899" y="247"/>
                  </a:lnTo>
                </a:path>
              </a:pathLst>
            </a:custGeom>
            <a:grp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47"/>
            <p:cNvSpPr>
              <a:spLocks/>
            </p:cNvSpPr>
            <p:nvPr/>
          </p:nvSpPr>
          <p:spPr bwMode="auto">
            <a:xfrm>
              <a:off x="1481" y="1922"/>
              <a:ext cx="899" cy="247"/>
            </a:xfrm>
            <a:custGeom>
              <a:avLst/>
              <a:gdLst>
                <a:gd name="T0" fmla="*/ 0 w 899"/>
                <a:gd name="T1" fmla="*/ 0 h 247"/>
                <a:gd name="T2" fmla="*/ 0 w 899"/>
                <a:gd name="T3" fmla="*/ 123 h 247"/>
                <a:gd name="T4" fmla="*/ 653 w 899"/>
                <a:gd name="T5" fmla="*/ 123 h 247"/>
                <a:gd name="T6" fmla="*/ 653 w 899"/>
                <a:gd name="T7" fmla="*/ 247 h 247"/>
                <a:gd name="T8" fmla="*/ 899 w 899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9" h="247">
                  <a:moveTo>
                    <a:pt x="0" y="0"/>
                  </a:moveTo>
                  <a:lnTo>
                    <a:pt x="0" y="123"/>
                  </a:lnTo>
                  <a:lnTo>
                    <a:pt x="653" y="123"/>
                  </a:lnTo>
                  <a:lnTo>
                    <a:pt x="653" y="247"/>
                  </a:lnTo>
                  <a:lnTo>
                    <a:pt x="899" y="0"/>
                  </a:lnTo>
                </a:path>
              </a:pathLst>
            </a:custGeom>
            <a:grp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9816919"/>
              </p:ext>
            </p:extLst>
          </p:nvPr>
        </p:nvGraphicFramePr>
        <p:xfrm>
          <a:off x="1098988" y="3326082"/>
          <a:ext cx="2151473" cy="179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08" name="CS ChemDraw Drawing" r:id="rId3" imgW="1144279" imgH="955295" progId="ChemDraw.Document.6.0">
                  <p:embed/>
                </p:oleObj>
              </mc:Choice>
              <mc:Fallback>
                <p:oleObj name="CS ChemDraw Drawing" r:id="rId3" imgW="1144279" imgH="95529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98988" y="3326082"/>
                        <a:ext cx="2151473" cy="1796375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28575">
                        <a:solidFill>
                          <a:srgbClr val="002060"/>
                        </a:solidFill>
                        <a:prstDash val="sysDash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8515187"/>
              </p:ext>
            </p:extLst>
          </p:nvPr>
        </p:nvGraphicFramePr>
        <p:xfrm>
          <a:off x="5510213" y="2014538"/>
          <a:ext cx="1790700" cy="214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09" name="CS ChemDraw Drawing" r:id="rId5" imgW="1222022" imgH="1465739" progId="ChemDraw.Document.6.0">
                  <p:embed/>
                </p:oleObj>
              </mc:Choice>
              <mc:Fallback>
                <p:oleObj name="CS ChemDraw Drawing" r:id="rId5" imgW="1222022" imgH="146573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10213" y="2014538"/>
                        <a:ext cx="1790700" cy="214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0767046"/>
              </p:ext>
            </p:extLst>
          </p:nvPr>
        </p:nvGraphicFramePr>
        <p:xfrm>
          <a:off x="5464175" y="4510088"/>
          <a:ext cx="1885950" cy="212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10" name="CS ChemDraw Drawing" r:id="rId7" imgW="1304084" imgH="1467089" progId="ChemDraw.Document.6.0">
                  <p:embed/>
                </p:oleObj>
              </mc:Choice>
              <mc:Fallback>
                <p:oleObj name="CS ChemDraw Drawing" r:id="rId7" imgW="1304084" imgH="146708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64175" y="4510088"/>
                        <a:ext cx="1885950" cy="2122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/>
          </p:nvPr>
        </p:nvGraphicFramePr>
        <p:xfrm>
          <a:off x="5527904" y="3326082"/>
          <a:ext cx="1059538" cy="1306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11" name="CS ChemDraw Drawing" r:id="rId9" imgW="592520" imgH="729630" progId="ChemDraw.Document.6.0">
                  <p:embed/>
                </p:oleObj>
              </mc:Choice>
              <mc:Fallback>
                <p:oleObj name="CS ChemDraw Drawing" r:id="rId9" imgW="592520" imgH="72963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527904" y="3326082"/>
                        <a:ext cx="1059538" cy="13066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1170235"/>
              </p:ext>
            </p:extLst>
          </p:nvPr>
        </p:nvGraphicFramePr>
        <p:xfrm>
          <a:off x="7762875" y="2349500"/>
          <a:ext cx="3092450" cy="195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12" name="CS ChemDraw Drawing" r:id="rId11" imgW="1752186" imgH="1109157" progId="ChemDraw.Document.6.0">
                  <p:embed/>
                </p:oleObj>
              </mc:Choice>
              <mc:Fallback>
                <p:oleObj name="CS ChemDraw Drawing" r:id="rId11" imgW="1752186" imgH="110915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762875" y="2349500"/>
                        <a:ext cx="3092450" cy="1957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 rot="20047538">
            <a:off x="3616072" y="2758748"/>
            <a:ext cx="10926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Favored</a:t>
            </a:r>
            <a:endParaRPr lang="en-US" sz="2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 rot="1660387">
            <a:off x="3525400" y="5448900"/>
            <a:ext cx="14857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Dis-</a:t>
            </a:r>
            <a:r>
              <a:rPr lang="en-US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avored</a:t>
            </a:r>
            <a:endParaRPr lang="en-US" sz="2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Oval 16"/>
          <p:cNvSpPr/>
          <p:nvPr/>
        </p:nvSpPr>
        <p:spPr>
          <a:xfrm>
            <a:off x="11441357" y="6132660"/>
            <a:ext cx="640080" cy="640080"/>
          </a:xfrm>
          <a:prstGeom prst="ellipse">
            <a:avLst/>
          </a:prstGeom>
          <a:solidFill>
            <a:srgbClr val="98C723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rtlCol="1" anchor="ctr"/>
          <a:lstStyle/>
          <a:p>
            <a:pPr algn="ctr" defTabSz="685783">
              <a:defRPr/>
            </a:pPr>
            <a:r>
              <a:rPr lang="en-US" kern="0" dirty="0" smtClean="0">
                <a:solidFill>
                  <a:prstClr val="black"/>
                </a:solidFill>
                <a:latin typeface="Calibri"/>
                <a:cs typeface="B Fantezy" panose="00000400000000000000" pitchFamily="2" charset="-78"/>
              </a:rPr>
              <a:t>6</a:t>
            </a:r>
            <a:endParaRPr lang="fa-IR" kern="0" dirty="0">
              <a:solidFill>
                <a:prstClr val="black"/>
              </a:solidFill>
              <a:latin typeface="Calibri"/>
              <a:cs typeface="B Fantezy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068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9493663"/>
              </p:ext>
            </p:extLst>
          </p:nvPr>
        </p:nvGraphicFramePr>
        <p:xfrm>
          <a:off x="3033713" y="3924300"/>
          <a:ext cx="5807075" cy="242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0" name="CS ChemDraw Drawing" r:id="rId3" imgW="3216885" imgH="1345349" progId="ChemDraw.Document.6.0">
                  <p:embed/>
                </p:oleObj>
              </mc:Choice>
              <mc:Fallback>
                <p:oleObj name="CS ChemDraw Drawing" r:id="rId3" imgW="3216885" imgH="134534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33713" y="3924300"/>
                        <a:ext cx="5807075" cy="24272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>
                        <a:solidFill>
                          <a:srgbClr val="92D050"/>
                        </a:solidFill>
                        <a:prstDash val="soli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lowchart: Alternate Process 6"/>
          <p:cNvSpPr/>
          <p:nvPr/>
        </p:nvSpPr>
        <p:spPr>
          <a:xfrm>
            <a:off x="885825" y="559587"/>
            <a:ext cx="9809397" cy="2612238"/>
          </a:xfrm>
          <a:prstGeom prst="flowChartAlternateProcess">
            <a:avLst/>
          </a:prstGeom>
          <a:solidFill>
            <a:srgbClr val="00FA71"/>
          </a:solidFill>
          <a:ln w="38100">
            <a:solidFill>
              <a:schemeClr val="bg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802789" y="778669"/>
          <a:ext cx="8181045" cy="1545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1" name="CS ChemDraw Drawing" r:id="rId5" imgW="6356298" imgH="1258430" progId="ChemDraw.Document.6.0">
                  <p:embed/>
                </p:oleObj>
              </mc:Choice>
              <mc:Fallback>
                <p:oleObj name="CS ChemDraw Drawing" r:id="rId5" imgW="6356298" imgH="125843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02789" y="778669"/>
                        <a:ext cx="8181045" cy="15454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7"/>
          <p:cNvSpPr/>
          <p:nvPr/>
        </p:nvSpPr>
        <p:spPr>
          <a:xfrm>
            <a:off x="11441357" y="6132660"/>
            <a:ext cx="640080" cy="640080"/>
          </a:xfrm>
          <a:prstGeom prst="ellipse">
            <a:avLst/>
          </a:prstGeom>
          <a:solidFill>
            <a:srgbClr val="98C723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rtlCol="1" anchor="ctr"/>
          <a:lstStyle/>
          <a:p>
            <a:pPr algn="ctr" defTabSz="685783">
              <a:defRPr/>
            </a:pPr>
            <a:r>
              <a:rPr lang="en-US" kern="0" dirty="0" smtClean="0">
                <a:solidFill>
                  <a:prstClr val="black"/>
                </a:solidFill>
                <a:latin typeface="Calibri"/>
                <a:cs typeface="B Fantezy" panose="00000400000000000000" pitchFamily="2" charset="-78"/>
              </a:rPr>
              <a:t>7</a:t>
            </a:r>
            <a:endParaRPr lang="fa-IR" kern="0" dirty="0">
              <a:solidFill>
                <a:prstClr val="black"/>
              </a:solidFill>
              <a:latin typeface="Calibri"/>
              <a:cs typeface="B Fantezy" panose="000004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0919" y="2652646"/>
            <a:ext cx="12926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Figure 2.3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087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84322" y="688551"/>
            <a:ext cx="12033503" cy="5444109"/>
          </a:xfrm>
          <a:prstGeom prst="flowChartAlternateProcess">
            <a:avLst/>
          </a:prstGeom>
          <a:solidFill>
            <a:srgbClr val="00FA71"/>
          </a:solidFill>
          <a:ln w="38100">
            <a:solidFill>
              <a:schemeClr val="bg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 </a:t>
            </a:r>
            <a:endParaRPr lang="fa-IR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8125685"/>
              </p:ext>
            </p:extLst>
          </p:nvPr>
        </p:nvGraphicFramePr>
        <p:xfrm>
          <a:off x="84322" y="1058130"/>
          <a:ext cx="8889246" cy="1826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14" name="CS ChemDraw Drawing" r:id="rId3" imgW="6152222" imgH="1263019" progId="ChemDraw.Document.6.0">
                  <p:embed/>
                </p:oleObj>
              </mc:Choice>
              <mc:Fallback>
                <p:oleObj name="CS ChemDraw Drawing" r:id="rId3" imgW="6152222" imgH="126301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322" y="1058130"/>
                        <a:ext cx="8889246" cy="18260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7079800"/>
              </p:ext>
            </p:extLst>
          </p:nvPr>
        </p:nvGraphicFramePr>
        <p:xfrm>
          <a:off x="8910491" y="1115267"/>
          <a:ext cx="3234538" cy="1807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15" name="CS ChemDraw Drawing" r:id="rId5" imgW="2238350" imgH="1250602" progId="ChemDraw.Document.6.0">
                  <p:embed/>
                </p:oleObj>
              </mc:Choice>
              <mc:Fallback>
                <p:oleObj name="CS ChemDraw Drawing" r:id="rId5" imgW="2238350" imgH="125060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910491" y="1115267"/>
                        <a:ext cx="3234538" cy="18076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284273"/>
              </p:ext>
            </p:extLst>
          </p:nvPr>
        </p:nvGraphicFramePr>
        <p:xfrm>
          <a:off x="128588" y="2982913"/>
          <a:ext cx="8008937" cy="245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16" name="CS ChemDraw Drawing" r:id="rId7" imgW="5544046" imgH="1701931" progId="ChemDraw.Document.6.0">
                  <p:embed/>
                </p:oleObj>
              </mc:Choice>
              <mc:Fallback>
                <p:oleObj name="CS ChemDraw Drawing" r:id="rId7" imgW="5544046" imgH="170193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8588" y="2982913"/>
                        <a:ext cx="8008937" cy="2459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1376495"/>
              </p:ext>
            </p:extLst>
          </p:nvPr>
        </p:nvGraphicFramePr>
        <p:xfrm>
          <a:off x="8942388" y="3498850"/>
          <a:ext cx="2722562" cy="213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17" name="CS ChemDraw Drawing" r:id="rId9" imgW="1408012" imgH="1400145" progId="ChemDraw.Document.6.0">
                  <p:embed/>
                </p:oleObj>
              </mc:Choice>
              <mc:Fallback>
                <p:oleObj name="CS ChemDraw Drawing" r:id="rId9" imgW="1408012" imgH="140014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942388" y="3498850"/>
                        <a:ext cx="2722562" cy="21320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>
                        <a:solidFill>
                          <a:srgbClr val="92D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val 9"/>
          <p:cNvSpPr/>
          <p:nvPr/>
        </p:nvSpPr>
        <p:spPr>
          <a:xfrm>
            <a:off x="11441357" y="6132660"/>
            <a:ext cx="640080" cy="640080"/>
          </a:xfrm>
          <a:prstGeom prst="ellipse">
            <a:avLst/>
          </a:prstGeom>
          <a:solidFill>
            <a:srgbClr val="98C723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rtlCol="1" anchor="ctr"/>
          <a:lstStyle/>
          <a:p>
            <a:pPr algn="ctr" defTabSz="685783">
              <a:defRPr/>
            </a:pPr>
            <a:r>
              <a:rPr lang="en-US" kern="0" dirty="0" smtClean="0">
                <a:solidFill>
                  <a:prstClr val="black"/>
                </a:solidFill>
                <a:latin typeface="Calibri"/>
                <a:cs typeface="B Fantezy" panose="00000400000000000000" pitchFamily="2" charset="-78"/>
              </a:rPr>
              <a:t>8</a:t>
            </a:r>
            <a:endParaRPr lang="fa-IR" kern="0" dirty="0">
              <a:solidFill>
                <a:prstClr val="black"/>
              </a:solidFill>
              <a:latin typeface="Calibri"/>
              <a:cs typeface="B Fantezy" panose="000004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65936" y="5540710"/>
            <a:ext cx="1470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Scheme 2.4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7245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3077</TotalTime>
  <Words>557</Words>
  <Application>Microsoft Office PowerPoint</Application>
  <PresentationFormat>Widescreen</PresentationFormat>
  <Paragraphs>270</Paragraphs>
  <Slides>48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61" baseType="lpstr">
      <vt:lpstr>Akhbar MT</vt:lpstr>
      <vt:lpstr>Arial</vt:lpstr>
      <vt:lpstr>B Fantezy</vt:lpstr>
      <vt:lpstr>B Lotus</vt:lpstr>
      <vt:lpstr>Calibri</vt:lpstr>
      <vt:lpstr>Calibri Light</vt:lpstr>
      <vt:lpstr>Calisto MT</vt:lpstr>
      <vt:lpstr>HMOUD</vt:lpstr>
      <vt:lpstr>Times New Roman</vt:lpstr>
      <vt:lpstr>Vijaya</vt:lpstr>
      <vt:lpstr>Wingdings 2</vt:lpstr>
      <vt:lpstr>Office Theme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Elham</dc:creator>
  <cp:lastModifiedBy>Elham</cp:lastModifiedBy>
  <cp:revision>242</cp:revision>
  <dcterms:created xsi:type="dcterms:W3CDTF">2014-10-15T19:04:15Z</dcterms:created>
  <dcterms:modified xsi:type="dcterms:W3CDTF">2015-01-04T11:54:03Z</dcterms:modified>
</cp:coreProperties>
</file>